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13" r:id="rId1"/>
    <p:sldMasterId id="2147483828" r:id="rId2"/>
  </p:sldMasterIdLst>
  <p:notesMasterIdLst>
    <p:notesMasterId r:id="rId22"/>
  </p:notesMasterIdLst>
  <p:handoutMasterIdLst>
    <p:handoutMasterId r:id="rId23"/>
  </p:handoutMasterIdLst>
  <p:sldIdLst>
    <p:sldId id="396" r:id="rId3"/>
    <p:sldId id="454" r:id="rId4"/>
    <p:sldId id="449" r:id="rId5"/>
    <p:sldId id="451" r:id="rId6"/>
    <p:sldId id="452" r:id="rId7"/>
    <p:sldId id="453" r:id="rId8"/>
    <p:sldId id="422" r:id="rId9"/>
    <p:sldId id="455" r:id="rId10"/>
    <p:sldId id="426" r:id="rId11"/>
    <p:sldId id="428" r:id="rId12"/>
    <p:sldId id="427" r:id="rId13"/>
    <p:sldId id="429" r:id="rId14"/>
    <p:sldId id="430" r:id="rId15"/>
    <p:sldId id="431" r:id="rId16"/>
    <p:sldId id="434" r:id="rId17"/>
    <p:sldId id="437" r:id="rId18"/>
    <p:sldId id="439" r:id="rId19"/>
    <p:sldId id="440" r:id="rId20"/>
    <p:sldId id="447" r:id="rId21"/>
  </p:sldIdLst>
  <p:sldSz cx="13004800" cy="9753600"/>
  <p:notesSz cx="6662738" cy="9926638"/>
  <p:defaultTextStyle>
    <a:defPPr>
      <a:defRPr lang="nl-NL"/>
    </a:defPPr>
    <a:lvl1pPr marL="0" algn="l" defTabSz="129879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389" algn="l" defTabSz="129879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8791" algn="l" defTabSz="129879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8201" algn="l" defTabSz="129879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7596" algn="l" defTabSz="129879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6989" algn="l" defTabSz="129879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6396" algn="l" defTabSz="129879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5788" algn="l" defTabSz="129879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5190" algn="l" defTabSz="129879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4B575F"/>
    <a:srgbClr val="E4261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016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-776" y="-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6"/>
    </p:cViewPr>
  </p:sorterViewPr>
  <p:notesViewPr>
    <p:cSldViewPr>
      <p:cViewPr varScale="1">
        <p:scale>
          <a:sx n="98" d="100"/>
          <a:sy n="98" d="100"/>
        </p:scale>
        <p:origin x="-3516" y="-84"/>
      </p:cViewPr>
      <p:guideLst>
        <p:guide orient="horz" pos="312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7091-F2E5-4898-8424-BC89069E045F}" type="datetimeFigureOut">
              <a:rPr lang="nl-NL" smtClean="0"/>
              <a:pPr/>
              <a:t>15-10-2016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48F61-36F6-44C7-BCA8-26807B00F4C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797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28849-1715-4141-A6CA-D3AD9339A1AC}" type="datetimeFigureOut">
              <a:rPr lang="nl-NL" smtClean="0"/>
              <a:pPr/>
              <a:t>15-10-2016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2F898-4AD7-4D2B-8941-6A24C8C728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520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87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389" algn="l" defTabSz="12987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8791" algn="l" defTabSz="12987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8201" algn="l" defTabSz="12987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7596" algn="l" defTabSz="12987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6989" algn="l" defTabSz="12987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6396" algn="l" defTabSz="12987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5788" algn="l" defTabSz="12987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5190" algn="l" defTabSz="129879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024063" y="744538"/>
            <a:ext cx="26146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dirty="0" err="1">
                <a:latin typeface="Calibri" charset="0"/>
              </a:rPr>
              <a:t>Please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export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the</a:t>
            </a:r>
            <a:r>
              <a:rPr lang="de-DE" dirty="0">
                <a:latin typeface="Calibri" charset="0"/>
              </a:rPr>
              <a:t> PowerPoint </a:t>
            </a:r>
            <a:r>
              <a:rPr lang="de-DE" dirty="0" err="1">
                <a:latin typeface="Calibri" charset="0"/>
              </a:rPr>
              <a:t>document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as</a:t>
            </a:r>
            <a:r>
              <a:rPr lang="de-DE" dirty="0">
                <a:latin typeface="Calibri" charset="0"/>
              </a:rPr>
              <a:t> a PDF (File – Save </a:t>
            </a:r>
            <a:r>
              <a:rPr lang="de-DE" dirty="0" err="1">
                <a:latin typeface="Calibri" charset="0"/>
              </a:rPr>
              <a:t>as</a:t>
            </a:r>
            <a:r>
              <a:rPr lang="de-DE" dirty="0">
                <a:latin typeface="Calibri" charset="0"/>
              </a:rPr>
              <a:t> – PDF) </a:t>
            </a:r>
            <a:r>
              <a:rPr lang="de-DE" dirty="0" err="1">
                <a:latin typeface="Calibri" charset="0"/>
              </a:rPr>
              <a:t>and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upload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the</a:t>
            </a:r>
            <a:r>
              <a:rPr lang="de-DE" dirty="0">
                <a:latin typeface="Calibri" charset="0"/>
              </a:rPr>
              <a:t> PDF </a:t>
            </a:r>
            <a:r>
              <a:rPr lang="de-DE" dirty="0" err="1">
                <a:latin typeface="Calibri" charset="0"/>
              </a:rPr>
              <a:t>into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the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system</a:t>
            </a:r>
            <a:r>
              <a:rPr lang="de-DE" dirty="0">
                <a:latin typeface="Calibri" charset="0"/>
              </a:rPr>
              <a:t>. </a:t>
            </a:r>
            <a:r>
              <a:rPr lang="de-DE" dirty="0" err="1">
                <a:latin typeface="Calibri" charset="0"/>
              </a:rPr>
              <a:t>Please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use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the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font</a:t>
            </a:r>
            <a:r>
              <a:rPr lang="de-DE" dirty="0">
                <a:latin typeface="Calibri" charset="0"/>
              </a:rPr>
              <a:t> in </a:t>
            </a:r>
            <a:r>
              <a:rPr lang="de-DE" dirty="0" err="1">
                <a:latin typeface="Calibri" charset="0"/>
              </a:rPr>
              <a:t>the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document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or</a:t>
            </a:r>
            <a:r>
              <a:rPr lang="de-DE" dirty="0">
                <a:latin typeface="Calibri" charset="0"/>
              </a:rPr>
              <a:t> a </a:t>
            </a:r>
            <a:r>
              <a:rPr lang="de-DE" dirty="0" err="1">
                <a:latin typeface="Calibri" charset="0"/>
              </a:rPr>
              <a:t>similar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one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and</a:t>
            </a:r>
            <a:r>
              <a:rPr lang="de-DE" dirty="0">
                <a:latin typeface="Calibri" charset="0"/>
              </a:rPr>
              <a:t> do not </a:t>
            </a:r>
            <a:r>
              <a:rPr lang="de-DE" dirty="0" err="1">
                <a:latin typeface="Calibri" charset="0"/>
              </a:rPr>
              <a:t>use</a:t>
            </a:r>
            <a:r>
              <a:rPr lang="de-DE" dirty="0">
                <a:latin typeface="Calibri" charset="0"/>
              </a:rPr>
              <a:t> a </a:t>
            </a:r>
            <a:r>
              <a:rPr lang="de-DE" dirty="0" err="1">
                <a:latin typeface="Calibri" charset="0"/>
              </a:rPr>
              <a:t>font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size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smaller</a:t>
            </a:r>
            <a:r>
              <a:rPr lang="de-DE" dirty="0">
                <a:latin typeface="Calibri" charset="0"/>
              </a:rPr>
              <a:t> </a:t>
            </a:r>
            <a:r>
              <a:rPr lang="de-DE" dirty="0" err="1">
                <a:latin typeface="Calibri" charset="0"/>
              </a:rPr>
              <a:t>than</a:t>
            </a:r>
            <a:r>
              <a:rPr lang="de-DE" dirty="0">
                <a:latin typeface="Calibri" charset="0"/>
              </a:rPr>
              <a:t> 16.</a:t>
            </a: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8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8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8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8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8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2B345EDA-D983-C846-8A72-7F007F337D5E}" type="slidenum">
              <a:rPr lang="de-DE" sz="1200"/>
              <a:pPr eaLnBrk="1" hangingPunct="1"/>
              <a:t>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926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2F898-4AD7-4D2B-8941-6A24C8C7286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24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096" indent="0" algn="ctr">
              <a:buNone/>
              <a:defRPr/>
            </a:lvl2pPr>
            <a:lvl3pPr marL="1300192" indent="0" algn="ctr">
              <a:buNone/>
              <a:defRPr/>
            </a:lvl3pPr>
            <a:lvl4pPr marL="1950291" indent="0" algn="ctr">
              <a:buNone/>
              <a:defRPr/>
            </a:lvl4pPr>
            <a:lvl5pPr marL="2600387" indent="0" algn="ctr">
              <a:buNone/>
              <a:defRPr/>
            </a:lvl5pPr>
            <a:lvl6pPr marL="3250484" indent="0" algn="ctr">
              <a:buNone/>
              <a:defRPr/>
            </a:lvl6pPr>
            <a:lvl7pPr marL="3900583" indent="0" algn="ctr">
              <a:buNone/>
              <a:defRPr/>
            </a:lvl7pPr>
            <a:lvl8pPr marL="4550676" indent="0" algn="ctr">
              <a:buNone/>
              <a:defRPr/>
            </a:lvl8pPr>
            <a:lvl9pPr marL="5200775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14ECC-BACF-4B09-9AB0-DB92C9F4AEC5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48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46E1D-C8ED-410A-8D4E-E28BEFE1CF1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365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480" y="390603"/>
            <a:ext cx="2926080" cy="8322169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240" y="390603"/>
            <a:ext cx="8561493" cy="8322169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382B-246F-4418-B798-02E3C3C3C7A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93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50240" y="2275846"/>
            <a:ext cx="5743787" cy="64369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10773" y="2275846"/>
            <a:ext cx="5743787" cy="64369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CCB8-1FDF-4D3E-8E9C-1D64A42B510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344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650240" y="2275846"/>
            <a:ext cx="11704320" cy="6436925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07E1-2541-44D4-B8E1-3880A776D8E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526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12" y="1264356"/>
            <a:ext cx="12636782" cy="1643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91915" y="3009619"/>
            <a:ext cx="6217920" cy="588151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579" y="3009619"/>
            <a:ext cx="6217920" cy="5881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 lIns="129958" tIns="64980" rIns="129958" bIns="64980"/>
          <a:lstStyle>
            <a:lvl1pPr>
              <a:defRPr/>
            </a:lvl1pPr>
          </a:lstStyle>
          <a:p>
            <a:pPr>
              <a:defRPr/>
            </a:pPr>
            <a:fld id="{CCA4B8FA-3E84-422C-A3A2-18C1F1F8E8DB}" type="datetime1">
              <a:rPr lang="en-US">
                <a:solidFill>
                  <a:srgbClr val="000000"/>
                </a:solidFill>
              </a:rPr>
              <a:pPr>
                <a:defRPr/>
              </a:pPr>
              <a:t>15-10-2016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129958" tIns="64980" rIns="129958" bIns="6498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 lIns="129958" tIns="64980" rIns="129958" bIns="64980"/>
          <a:lstStyle>
            <a:lvl1pPr>
              <a:defRPr/>
            </a:lvl1pPr>
          </a:lstStyle>
          <a:p>
            <a:pPr>
              <a:defRPr/>
            </a:pPr>
            <a:fld id="{C04821DC-AA29-416D-AC21-86333C1896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567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744"/>
            <a:ext cx="11054080" cy="2090738"/>
          </a:xfrm>
          <a:prstGeom prst="rect">
            <a:avLst/>
          </a:prstGeom>
        </p:spPr>
        <p:txBody>
          <a:bodyPr vert="horz" lIns="62636" tIns="31318" rIns="62636" bIns="3131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0720" y="5526882"/>
            <a:ext cx="9103360" cy="2492375"/>
          </a:xfrm>
          <a:prstGeom prst="rect">
            <a:avLst/>
          </a:prstGeom>
        </p:spPr>
        <p:txBody>
          <a:bodyPr vert="horz" lIns="62636" tIns="31318" rIns="62636" bIns="31318"/>
          <a:lstStyle>
            <a:lvl1pPr marL="0" indent="0" algn="ctr">
              <a:buNone/>
              <a:defRPr/>
            </a:lvl1pPr>
            <a:lvl2pPr marL="313182" indent="0" algn="ctr">
              <a:buNone/>
              <a:defRPr/>
            </a:lvl2pPr>
            <a:lvl3pPr marL="626364" indent="0" algn="ctr">
              <a:buNone/>
              <a:defRPr/>
            </a:lvl3pPr>
            <a:lvl4pPr marL="939546" indent="0" algn="ctr">
              <a:buNone/>
              <a:defRPr/>
            </a:lvl4pPr>
            <a:lvl5pPr marL="1252728" indent="0" algn="ctr">
              <a:buNone/>
              <a:defRPr/>
            </a:lvl5pPr>
            <a:lvl6pPr marL="1565910" indent="0" algn="ctr">
              <a:buNone/>
              <a:defRPr/>
            </a:lvl6pPr>
            <a:lvl7pPr marL="1879092" indent="0" algn="ctr">
              <a:buNone/>
              <a:defRPr/>
            </a:lvl7pPr>
            <a:lvl8pPr marL="2192274" indent="0" algn="ctr">
              <a:buNone/>
              <a:defRPr/>
            </a:lvl8pPr>
            <a:lvl9pPr marL="2505456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83790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25"/>
            <a:ext cx="11704320" cy="1625600"/>
          </a:xfrm>
          <a:prstGeom prst="rect">
            <a:avLst/>
          </a:prstGeom>
        </p:spPr>
        <p:txBody>
          <a:bodyPr vert="horz" lIns="62636" tIns="31318" rIns="62636" bIns="3131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240" y="2275682"/>
            <a:ext cx="11704320" cy="6437313"/>
          </a:xfrm>
          <a:prstGeom prst="rect">
            <a:avLst/>
          </a:prstGeom>
        </p:spPr>
        <p:txBody>
          <a:bodyPr vert="horz" lIns="62636" tIns="31318" rIns="62636" bIns="31318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340891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042" y="6267450"/>
            <a:ext cx="11054080" cy="1937544"/>
          </a:xfrm>
          <a:prstGeom prst="rect">
            <a:avLst/>
          </a:prstGeom>
        </p:spPr>
        <p:txBody>
          <a:bodyPr vert="horz" lIns="62636" tIns="31318" rIns="62636" bIns="31318" anchor="t"/>
          <a:lstStyle>
            <a:lvl1pPr algn="l">
              <a:defRPr sz="27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8042" y="4133850"/>
            <a:ext cx="11054080" cy="2133600"/>
          </a:xfrm>
          <a:prstGeom prst="rect">
            <a:avLst/>
          </a:prstGeom>
        </p:spPr>
        <p:txBody>
          <a:bodyPr vert="horz" lIns="62636" tIns="31318" rIns="62636" bIns="31318" anchor="b"/>
          <a:lstStyle>
            <a:lvl1pPr marL="0" indent="0">
              <a:buNone/>
              <a:defRPr sz="1400"/>
            </a:lvl1pPr>
            <a:lvl2pPr marL="313182" indent="0">
              <a:buNone/>
              <a:defRPr sz="1200"/>
            </a:lvl2pPr>
            <a:lvl3pPr marL="626364" indent="0">
              <a:buNone/>
              <a:defRPr sz="1100"/>
            </a:lvl3pPr>
            <a:lvl4pPr marL="939546" indent="0">
              <a:buNone/>
              <a:defRPr sz="1000"/>
            </a:lvl4pPr>
            <a:lvl5pPr marL="1252728" indent="0">
              <a:buNone/>
              <a:defRPr sz="1000"/>
            </a:lvl5pPr>
            <a:lvl6pPr marL="1565910" indent="0">
              <a:buNone/>
              <a:defRPr sz="1000"/>
            </a:lvl6pPr>
            <a:lvl7pPr marL="1879092" indent="0">
              <a:buNone/>
              <a:defRPr sz="1000"/>
            </a:lvl7pPr>
            <a:lvl8pPr marL="2192274" indent="0">
              <a:buNone/>
              <a:defRPr sz="1000"/>
            </a:lvl8pPr>
            <a:lvl9pPr marL="2505456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67260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25"/>
            <a:ext cx="11704320" cy="1625600"/>
          </a:xfrm>
          <a:prstGeom prst="rect">
            <a:avLst/>
          </a:prstGeom>
        </p:spPr>
        <p:txBody>
          <a:bodyPr vert="horz" lIns="62636" tIns="31318" rIns="62636" bIns="3131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240" y="2275682"/>
            <a:ext cx="5779911" cy="6437313"/>
          </a:xfrm>
          <a:prstGeom prst="rect">
            <a:avLst/>
          </a:prstGeom>
        </p:spPr>
        <p:txBody>
          <a:bodyPr vert="horz" lIns="62636" tIns="31318" rIns="62636" bIns="31318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4649" y="2275682"/>
            <a:ext cx="5779911" cy="6437313"/>
          </a:xfrm>
          <a:prstGeom prst="rect">
            <a:avLst/>
          </a:prstGeom>
        </p:spPr>
        <p:txBody>
          <a:bodyPr vert="horz" lIns="62636" tIns="31318" rIns="62636" bIns="31318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57022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25"/>
            <a:ext cx="11704320" cy="1625600"/>
          </a:xfrm>
          <a:prstGeom prst="rect">
            <a:avLst/>
          </a:prstGeom>
        </p:spPr>
        <p:txBody>
          <a:bodyPr vert="horz" lIns="62636" tIns="31318" rIns="62636" bIns="31318"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240" y="2183607"/>
            <a:ext cx="5746797" cy="909638"/>
          </a:xfrm>
          <a:prstGeom prst="rect">
            <a:avLst/>
          </a:prstGeom>
        </p:spPr>
        <p:txBody>
          <a:bodyPr vert="horz" lIns="62636" tIns="31318" rIns="62636" bIns="31318" anchor="b"/>
          <a:lstStyle>
            <a:lvl1pPr marL="0" indent="0">
              <a:buNone/>
              <a:defRPr sz="1600" b="1"/>
            </a:lvl1pPr>
            <a:lvl2pPr marL="313182" indent="0">
              <a:buNone/>
              <a:defRPr sz="1400" b="1"/>
            </a:lvl2pPr>
            <a:lvl3pPr marL="626364" indent="0">
              <a:buNone/>
              <a:defRPr sz="1200" b="1"/>
            </a:lvl3pPr>
            <a:lvl4pPr marL="939546" indent="0">
              <a:buNone/>
              <a:defRPr sz="1100" b="1"/>
            </a:lvl4pPr>
            <a:lvl5pPr marL="1252728" indent="0">
              <a:buNone/>
              <a:defRPr sz="1100" b="1"/>
            </a:lvl5pPr>
            <a:lvl6pPr marL="1565910" indent="0">
              <a:buNone/>
              <a:defRPr sz="1100" b="1"/>
            </a:lvl6pPr>
            <a:lvl7pPr marL="1879092" indent="0">
              <a:buNone/>
              <a:defRPr sz="1100" b="1"/>
            </a:lvl7pPr>
            <a:lvl8pPr marL="2192274" indent="0">
              <a:buNone/>
              <a:defRPr sz="1100" b="1"/>
            </a:lvl8pPr>
            <a:lvl9pPr marL="2505456" indent="0">
              <a:buNone/>
              <a:defRPr sz="11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240" y="3093244"/>
            <a:ext cx="5746797" cy="5619750"/>
          </a:xfrm>
          <a:prstGeom prst="rect">
            <a:avLst/>
          </a:prstGeom>
        </p:spPr>
        <p:txBody>
          <a:bodyPr vert="horz" lIns="62636" tIns="31318" rIns="62636" bIns="31318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6258" y="2183607"/>
            <a:ext cx="5748302" cy="909638"/>
          </a:xfrm>
          <a:prstGeom prst="rect">
            <a:avLst/>
          </a:prstGeom>
        </p:spPr>
        <p:txBody>
          <a:bodyPr vert="horz" lIns="62636" tIns="31318" rIns="62636" bIns="31318" anchor="b"/>
          <a:lstStyle>
            <a:lvl1pPr marL="0" indent="0">
              <a:buNone/>
              <a:defRPr sz="1600" b="1"/>
            </a:lvl1pPr>
            <a:lvl2pPr marL="313182" indent="0">
              <a:buNone/>
              <a:defRPr sz="1400" b="1"/>
            </a:lvl2pPr>
            <a:lvl3pPr marL="626364" indent="0">
              <a:buNone/>
              <a:defRPr sz="1200" b="1"/>
            </a:lvl3pPr>
            <a:lvl4pPr marL="939546" indent="0">
              <a:buNone/>
              <a:defRPr sz="1100" b="1"/>
            </a:lvl4pPr>
            <a:lvl5pPr marL="1252728" indent="0">
              <a:buNone/>
              <a:defRPr sz="1100" b="1"/>
            </a:lvl5pPr>
            <a:lvl6pPr marL="1565910" indent="0">
              <a:buNone/>
              <a:defRPr sz="1100" b="1"/>
            </a:lvl6pPr>
            <a:lvl7pPr marL="1879092" indent="0">
              <a:buNone/>
              <a:defRPr sz="1100" b="1"/>
            </a:lvl7pPr>
            <a:lvl8pPr marL="2192274" indent="0">
              <a:buNone/>
              <a:defRPr sz="1100" b="1"/>
            </a:lvl8pPr>
            <a:lvl9pPr marL="2505456" indent="0">
              <a:buNone/>
              <a:defRPr sz="11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6258" y="3093244"/>
            <a:ext cx="5748302" cy="5619750"/>
          </a:xfrm>
          <a:prstGeom prst="rect">
            <a:avLst/>
          </a:prstGeom>
        </p:spPr>
        <p:txBody>
          <a:bodyPr vert="horz" lIns="62636" tIns="31318" rIns="62636" bIns="31318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5858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12D32-5F25-4FA4-86A7-85469A3E0A5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9798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25"/>
            <a:ext cx="11704320" cy="1625600"/>
          </a:xfrm>
          <a:prstGeom prst="rect">
            <a:avLst/>
          </a:prstGeom>
        </p:spPr>
        <p:txBody>
          <a:bodyPr vert="horz" lIns="62636" tIns="31318" rIns="62636" bIns="3131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86405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1012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88144"/>
            <a:ext cx="4279242" cy="1652588"/>
          </a:xfrm>
          <a:prstGeom prst="rect">
            <a:avLst/>
          </a:prstGeom>
        </p:spPr>
        <p:txBody>
          <a:bodyPr vert="horz" lIns="62636" tIns="31318" rIns="62636" bIns="31318" anchor="b"/>
          <a:lstStyle>
            <a:lvl1pPr algn="l">
              <a:defRPr sz="14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516" y="388144"/>
            <a:ext cx="7270044" cy="8324850"/>
          </a:xfrm>
          <a:prstGeom prst="rect">
            <a:avLst/>
          </a:prstGeom>
        </p:spPr>
        <p:txBody>
          <a:bodyPr vert="horz" lIns="62636" tIns="31318" rIns="62636" bIns="31318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240" y="2040732"/>
            <a:ext cx="4279242" cy="6672263"/>
          </a:xfrm>
          <a:prstGeom prst="rect">
            <a:avLst/>
          </a:prstGeom>
        </p:spPr>
        <p:txBody>
          <a:bodyPr vert="horz" lIns="62636" tIns="31318" rIns="62636" bIns="31318"/>
          <a:lstStyle>
            <a:lvl1pPr marL="0" indent="0">
              <a:buNone/>
              <a:defRPr sz="1000"/>
            </a:lvl1pPr>
            <a:lvl2pPr marL="313182" indent="0">
              <a:buNone/>
              <a:defRPr sz="800"/>
            </a:lvl2pPr>
            <a:lvl3pPr marL="626364" indent="0">
              <a:buNone/>
              <a:defRPr sz="700"/>
            </a:lvl3pPr>
            <a:lvl4pPr marL="939546" indent="0">
              <a:buNone/>
              <a:defRPr sz="600"/>
            </a:lvl4pPr>
            <a:lvl5pPr marL="1252728" indent="0">
              <a:buNone/>
              <a:defRPr sz="600"/>
            </a:lvl5pPr>
            <a:lvl6pPr marL="1565910" indent="0">
              <a:buNone/>
              <a:defRPr sz="600"/>
            </a:lvl6pPr>
            <a:lvl7pPr marL="1879092" indent="0">
              <a:buNone/>
              <a:defRPr sz="600"/>
            </a:lvl7pPr>
            <a:lvl8pPr marL="2192274" indent="0">
              <a:buNone/>
              <a:defRPr sz="600"/>
            </a:lvl8pPr>
            <a:lvl9pPr marL="2505456" indent="0">
              <a:buNone/>
              <a:defRPr sz="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73487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784" y="6827838"/>
            <a:ext cx="7802880" cy="805657"/>
          </a:xfrm>
          <a:prstGeom prst="rect">
            <a:avLst/>
          </a:prstGeom>
        </p:spPr>
        <p:txBody>
          <a:bodyPr vert="horz" lIns="62636" tIns="31318" rIns="62636" bIns="31318" anchor="b"/>
          <a:lstStyle>
            <a:lvl1pPr algn="l">
              <a:defRPr sz="14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784" y="871538"/>
            <a:ext cx="7802880" cy="5852319"/>
          </a:xfrm>
          <a:prstGeom prst="rect">
            <a:avLst/>
          </a:prstGeom>
        </p:spPr>
        <p:txBody>
          <a:bodyPr vert="horz" lIns="62636" tIns="31318" rIns="62636" bIns="31318"/>
          <a:lstStyle>
            <a:lvl1pPr marL="0" indent="0">
              <a:buNone/>
              <a:defRPr sz="2200"/>
            </a:lvl1pPr>
            <a:lvl2pPr marL="313182" indent="0">
              <a:buNone/>
              <a:defRPr sz="1900"/>
            </a:lvl2pPr>
            <a:lvl3pPr marL="626364" indent="0">
              <a:buNone/>
              <a:defRPr sz="1600"/>
            </a:lvl3pPr>
            <a:lvl4pPr marL="939546" indent="0">
              <a:buNone/>
              <a:defRPr sz="1400"/>
            </a:lvl4pPr>
            <a:lvl5pPr marL="1252728" indent="0">
              <a:buNone/>
              <a:defRPr sz="1400"/>
            </a:lvl5pPr>
            <a:lvl6pPr marL="1565910" indent="0">
              <a:buNone/>
              <a:defRPr sz="1400"/>
            </a:lvl6pPr>
            <a:lvl7pPr marL="1879092" indent="0">
              <a:buNone/>
              <a:defRPr sz="1400"/>
            </a:lvl7pPr>
            <a:lvl8pPr marL="2192274" indent="0">
              <a:buNone/>
              <a:defRPr sz="1400"/>
            </a:lvl8pPr>
            <a:lvl9pPr marL="2505456" indent="0">
              <a:buNone/>
              <a:defRPr sz="14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784" y="7633494"/>
            <a:ext cx="7802880" cy="1144588"/>
          </a:xfrm>
          <a:prstGeom prst="rect">
            <a:avLst/>
          </a:prstGeom>
        </p:spPr>
        <p:txBody>
          <a:bodyPr vert="horz" lIns="62636" tIns="31318" rIns="62636" bIns="31318"/>
          <a:lstStyle>
            <a:lvl1pPr marL="0" indent="0">
              <a:buNone/>
              <a:defRPr sz="1000"/>
            </a:lvl1pPr>
            <a:lvl2pPr marL="313182" indent="0">
              <a:buNone/>
              <a:defRPr sz="800"/>
            </a:lvl2pPr>
            <a:lvl3pPr marL="626364" indent="0">
              <a:buNone/>
              <a:defRPr sz="700"/>
            </a:lvl3pPr>
            <a:lvl4pPr marL="939546" indent="0">
              <a:buNone/>
              <a:defRPr sz="600"/>
            </a:lvl4pPr>
            <a:lvl5pPr marL="1252728" indent="0">
              <a:buNone/>
              <a:defRPr sz="600"/>
            </a:lvl5pPr>
            <a:lvl6pPr marL="1565910" indent="0">
              <a:buNone/>
              <a:defRPr sz="600"/>
            </a:lvl6pPr>
            <a:lvl7pPr marL="1879092" indent="0">
              <a:buNone/>
              <a:defRPr sz="600"/>
            </a:lvl7pPr>
            <a:lvl8pPr marL="2192274" indent="0">
              <a:buNone/>
              <a:defRPr sz="600"/>
            </a:lvl8pPr>
            <a:lvl9pPr marL="2505456" indent="0">
              <a:buNone/>
              <a:defRPr sz="6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34650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25"/>
            <a:ext cx="11704320" cy="1625600"/>
          </a:xfrm>
          <a:prstGeom prst="rect">
            <a:avLst/>
          </a:prstGeom>
        </p:spPr>
        <p:txBody>
          <a:bodyPr vert="horz" lIns="62636" tIns="31318" rIns="62636" bIns="3131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240" y="2275682"/>
            <a:ext cx="11704320" cy="6437313"/>
          </a:xfrm>
          <a:prstGeom prst="rect">
            <a:avLst/>
          </a:prstGeom>
        </p:spPr>
        <p:txBody>
          <a:bodyPr vert="eaVert" lIns="62636" tIns="31318" rIns="62636" bIns="31318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37984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480" y="390525"/>
            <a:ext cx="2926080" cy="8322469"/>
          </a:xfrm>
          <a:prstGeom prst="rect">
            <a:avLst/>
          </a:prstGeom>
        </p:spPr>
        <p:txBody>
          <a:bodyPr vert="eaVert" lIns="62636" tIns="31318" rIns="62636" bIns="31318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240" y="390525"/>
            <a:ext cx="8633742" cy="8322469"/>
          </a:xfrm>
          <a:prstGeom prst="rect">
            <a:avLst/>
          </a:prstGeom>
        </p:spPr>
        <p:txBody>
          <a:bodyPr vert="eaVert" lIns="62636" tIns="31318" rIns="62636" bIns="31318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52441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290" y="62675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290" y="4133998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96" indent="0">
              <a:buNone/>
              <a:defRPr sz="2600"/>
            </a:lvl2pPr>
            <a:lvl3pPr marL="1300192" indent="0">
              <a:buNone/>
              <a:defRPr sz="2300"/>
            </a:lvl3pPr>
            <a:lvl4pPr marL="1950291" indent="0">
              <a:buNone/>
              <a:defRPr sz="2000"/>
            </a:lvl4pPr>
            <a:lvl5pPr marL="2600387" indent="0">
              <a:buNone/>
              <a:defRPr sz="2000"/>
            </a:lvl5pPr>
            <a:lvl6pPr marL="3250484" indent="0">
              <a:buNone/>
              <a:defRPr sz="2000"/>
            </a:lvl6pPr>
            <a:lvl7pPr marL="3900583" indent="0">
              <a:buNone/>
              <a:defRPr sz="2000"/>
            </a:lvl7pPr>
            <a:lvl8pPr marL="4550676" indent="0">
              <a:buNone/>
              <a:defRPr sz="2000"/>
            </a:lvl8pPr>
            <a:lvl9pPr marL="5200775" indent="0">
              <a:buNone/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8C8C-AE0B-4700-AD6E-3C8AF23F2BE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56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10773" y="227584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86412-ED90-4611-9B7A-CF36C8A5850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43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73E08-7055-4FC9-840F-ED53CE799170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164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3C02D-0825-4EE5-BD12-A13B72FF214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12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EBFA-6253-4847-ABC1-08E04261FB4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307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516" y="388344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66B9D-1BB6-494A-AF59-CE216BC3C5F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131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96" indent="0">
              <a:buNone/>
              <a:defRPr sz="4000"/>
            </a:lvl2pPr>
            <a:lvl3pPr marL="1300192" indent="0">
              <a:buNone/>
              <a:defRPr sz="3400"/>
            </a:lvl3pPr>
            <a:lvl4pPr marL="1950291" indent="0">
              <a:buNone/>
              <a:defRPr sz="2800"/>
            </a:lvl4pPr>
            <a:lvl5pPr marL="2600387" indent="0">
              <a:buNone/>
              <a:defRPr sz="2800"/>
            </a:lvl5pPr>
            <a:lvl6pPr marL="3250484" indent="0">
              <a:buNone/>
              <a:defRPr sz="2800"/>
            </a:lvl6pPr>
            <a:lvl7pPr marL="3900583" indent="0">
              <a:buNone/>
              <a:defRPr sz="2800"/>
            </a:lvl7pPr>
            <a:lvl8pPr marL="4550676" indent="0">
              <a:buNone/>
              <a:defRPr sz="2800"/>
            </a:lvl8pPr>
            <a:lvl9pPr marL="5200775" indent="0">
              <a:buNone/>
              <a:defRPr sz="28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8CFE-A441-45F6-9687-45A8D0F7F1DE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32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9" tIns="65010" rIns="130019" bIns="650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6"/>
            <a:ext cx="11704320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19" tIns="65010" rIns="130019" bIns="65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9" tIns="65010" rIns="130019" bIns="65010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charset="0"/>
                <a:ea typeface="ＭＳ Ｐゴシック" charset="-128"/>
              </a:defRPr>
            </a:lvl1pPr>
          </a:lstStyle>
          <a:p>
            <a:pPr defTabSz="9142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9" tIns="65010" rIns="130019" bIns="65010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Arial" charset="0"/>
                <a:ea typeface="ＭＳ Ｐゴシック" charset="-128"/>
              </a:defRPr>
            </a:lvl1pPr>
          </a:lstStyle>
          <a:p>
            <a:pPr defTabSz="9142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19" tIns="65010" rIns="130019" bIns="6501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" charset="0"/>
                <a:ea typeface="ＭＳ Ｐゴシック" charset="-128"/>
              </a:defRPr>
            </a:lvl1pPr>
          </a:lstStyle>
          <a:p>
            <a:pPr defTabSz="914213" fontAlgn="base">
              <a:spcBef>
                <a:spcPct val="0"/>
              </a:spcBef>
              <a:spcAft>
                <a:spcPct val="0"/>
              </a:spcAft>
              <a:defRPr/>
            </a:pPr>
            <a:fld id="{CE2EBA9B-5429-4574-8281-607C189B0E14}" type="slidenum">
              <a:rPr lang="nl-NL" smtClean="0">
                <a:solidFill>
                  <a:srgbClr val="000000"/>
                </a:solidFill>
              </a:rPr>
              <a:pPr defTabSz="9142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215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5pPr>
      <a:lvl6pPr marL="650096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-109" charset="0"/>
        </a:defRPr>
      </a:lvl6pPr>
      <a:lvl7pPr marL="13001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-109" charset="0"/>
        </a:defRPr>
      </a:lvl7pPr>
      <a:lvl8pPr marL="195029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-109" charset="0"/>
        </a:defRPr>
      </a:lvl8pPr>
      <a:lvl9pPr marL="260038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itchFamily="-109" charset="0"/>
        </a:defRPr>
      </a:lvl9pPr>
    </p:titleStyle>
    <p:bodyStyle>
      <a:lvl1pPr marL="487573" indent="-48757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1056407" indent="-406311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MS PGothic" pitchFamily="34" charset="-128"/>
        </a:defRPr>
      </a:lvl2pPr>
      <a:lvl3pPr marL="1625240" indent="-325047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MS PGothic" pitchFamily="34" charset="-128"/>
        </a:defRPr>
      </a:lvl3pPr>
      <a:lvl4pPr marL="2275338" indent="-3250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4pPr>
      <a:lvl5pPr marL="2925437" indent="-325047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MS PGothic" pitchFamily="34" charset="-128"/>
        </a:defRPr>
      </a:lvl5pPr>
      <a:lvl6pPr marL="3575535" indent="-325047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09" charset="-128"/>
        </a:defRPr>
      </a:lvl6pPr>
      <a:lvl7pPr marL="4225629" indent="-325047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09" charset="-128"/>
        </a:defRPr>
      </a:lvl7pPr>
      <a:lvl8pPr marL="4875727" indent="-325047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09" charset="-128"/>
        </a:defRPr>
      </a:lvl8pPr>
      <a:lvl9pPr marL="5525822" indent="-325047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nl-NL"/>
      </a:defPPr>
      <a:lvl1pPr marL="0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6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92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91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87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84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83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76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5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940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5pPr>
      <a:lvl6pPr marL="313182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6pPr>
      <a:lvl7pPr marL="626364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7pPr>
      <a:lvl8pPr marL="939546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8pPr>
      <a:lvl9pPr marL="1252728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9pPr>
    </p:titleStyle>
    <p:bodyStyle>
      <a:lvl1pPr marL="234887" indent="-234887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08921" indent="-195739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82955" indent="-156591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96137" indent="-156591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09319" indent="-156591"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3182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26364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39546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52728"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131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182" algn="l" defTabSz="3131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6364" algn="l" defTabSz="3131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39546" algn="l" defTabSz="3131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728" algn="l" defTabSz="3131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5910" algn="l" defTabSz="3131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9092" algn="l" defTabSz="3131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2274" algn="l" defTabSz="3131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05456" algn="l" defTabSz="31318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20" Type="http://schemas.openxmlformats.org/officeDocument/2006/relationships/image" Target="../media/image20.png"/><Relationship Id="rId21" Type="http://schemas.microsoft.com/office/2007/relationships/hdphoto" Target="../media/hdphoto1.wdp"/><Relationship Id="rId22" Type="http://schemas.openxmlformats.org/officeDocument/2006/relationships/image" Target="../media/image21.pn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16.jpe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Excel-blad1.xls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69832"/>
            <a:ext cx="13004800" cy="588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kstvak 3"/>
          <p:cNvSpPr txBox="1">
            <a:spLocks noChangeArrowheads="1"/>
          </p:cNvSpPr>
          <p:nvPr/>
        </p:nvSpPr>
        <p:spPr bwMode="auto">
          <a:xfrm>
            <a:off x="5581227" y="6019236"/>
            <a:ext cx="7168445" cy="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2800" i="1">
                <a:solidFill>
                  <a:schemeClr val="bg1"/>
                </a:solidFill>
              </a:rPr>
              <a:t>“Wij zijn daar waar onze klant wil slagen”</a:t>
            </a:r>
          </a:p>
        </p:txBody>
      </p:sp>
      <p:sp>
        <p:nvSpPr>
          <p:cNvPr id="2052" name="Tekstvak 1"/>
          <p:cNvSpPr txBox="1">
            <a:spLocks noChangeArrowheads="1"/>
          </p:cNvSpPr>
          <p:nvPr/>
        </p:nvSpPr>
        <p:spPr bwMode="auto">
          <a:xfrm>
            <a:off x="666046" y="1600766"/>
            <a:ext cx="9830364" cy="262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5100" b="1" dirty="0" smtClean="0">
                <a:solidFill>
                  <a:srgbClr val="86BC3D"/>
                </a:solidFill>
              </a:rPr>
              <a:t>Specialisten Samen in de Wijk</a:t>
            </a:r>
            <a:endParaRPr lang="nl-NL" altLang="nl-NL" sz="5100" b="1" dirty="0">
              <a:solidFill>
                <a:srgbClr val="86BC3D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b="1" dirty="0"/>
              <a:t>GGZ Noord-Holland-Noord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3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/>
              <a:t>ZO doen wij dat</a:t>
            </a:r>
            <a:r>
              <a:rPr lang="nl-NL" altLang="nl-NL" sz="2800" dirty="0" smtClean="0"/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5676522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 types SGGZ teams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SGGZ wijk team: regio 33.000 inwoners</a:t>
            </a:r>
          </a:p>
          <a:p>
            <a:r>
              <a:rPr lang="nl-NL" dirty="0" smtClean="0"/>
              <a:t>SGGZ regioteams regio 150-250.000 inwoners</a:t>
            </a:r>
          </a:p>
          <a:p>
            <a:pPr lvl="1"/>
            <a:r>
              <a:rPr lang="nl-NL" dirty="0" err="1" smtClean="0"/>
              <a:t>Frailty</a:t>
            </a:r>
            <a:endParaRPr lang="nl-NL" dirty="0" smtClean="0"/>
          </a:p>
          <a:p>
            <a:pPr lvl="1"/>
            <a:r>
              <a:rPr lang="nl-NL" dirty="0" smtClean="0"/>
              <a:t>Persoonlijkheidsstoornissen</a:t>
            </a:r>
          </a:p>
          <a:p>
            <a:pPr lvl="1"/>
            <a:r>
              <a:rPr lang="nl-NL" dirty="0" smtClean="0"/>
              <a:t>IHT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03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Expert netwerken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behandelaren </a:t>
            </a:r>
            <a:r>
              <a:rPr lang="nl-NL" dirty="0" smtClean="0"/>
              <a:t>met bepaalde expertise</a:t>
            </a:r>
          </a:p>
          <a:p>
            <a:r>
              <a:rPr lang="nl-NL" dirty="0"/>
              <a:t>e</a:t>
            </a:r>
            <a:r>
              <a:rPr lang="nl-NL" dirty="0" smtClean="0"/>
              <a:t>xpertise inzetten voor patiënten</a:t>
            </a:r>
            <a:r>
              <a:rPr lang="nl-NL" dirty="0"/>
              <a:t>, familie en collega's </a:t>
            </a:r>
            <a:endParaRPr lang="nl-NL" dirty="0" smtClean="0"/>
          </a:p>
          <a:p>
            <a:r>
              <a:rPr lang="nl-NL" dirty="0" smtClean="0"/>
              <a:t>affiniteit </a:t>
            </a:r>
            <a:r>
              <a:rPr lang="nl-NL" dirty="0"/>
              <a:t>met een specifieke doelgroep </a:t>
            </a:r>
            <a:r>
              <a:rPr lang="nl-NL" dirty="0" smtClean="0"/>
              <a:t>en/of werkwijze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5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Dimensies expert netwerken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Borging </a:t>
            </a:r>
            <a:r>
              <a:rPr lang="nl-NL" dirty="0"/>
              <a:t>en ontwikkeling van expertise</a:t>
            </a:r>
          </a:p>
          <a:p>
            <a:r>
              <a:rPr lang="nl-NL" dirty="0" smtClean="0"/>
              <a:t>Consultatie en </a:t>
            </a:r>
            <a:r>
              <a:rPr lang="nl-NL" dirty="0"/>
              <a:t>medebehandeling </a:t>
            </a:r>
            <a:endParaRPr lang="nl-NL" dirty="0" smtClean="0"/>
          </a:p>
          <a:p>
            <a:r>
              <a:rPr lang="nl-NL" dirty="0" smtClean="0"/>
              <a:t>Richtlijnconforme behandeling</a:t>
            </a:r>
          </a:p>
          <a:p>
            <a:r>
              <a:rPr lang="nl-NL" dirty="0" smtClean="0"/>
              <a:t>Groepsbehandeling</a:t>
            </a:r>
          </a:p>
          <a:p>
            <a:pPr marL="487573" lvl="1" indent="-487573">
              <a:buFontTx/>
              <a:buChar char="•"/>
            </a:pPr>
            <a:r>
              <a:rPr lang="nl-NL" sz="4600" dirty="0"/>
              <a:t>Geeft het inhoudelijk behandelkader aan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16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optrekken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Elke behandelaar werkt in SGGZ-team </a:t>
            </a:r>
          </a:p>
          <a:p>
            <a:pPr lvl="1"/>
            <a:r>
              <a:rPr lang="nl-NL" dirty="0" smtClean="0"/>
              <a:t>Wijk</a:t>
            </a:r>
          </a:p>
          <a:p>
            <a:pPr lvl="1"/>
            <a:r>
              <a:rPr lang="nl-NL" dirty="0" smtClean="0"/>
              <a:t>Regio</a:t>
            </a:r>
          </a:p>
          <a:p>
            <a:r>
              <a:rPr lang="nl-NL" dirty="0" smtClean="0"/>
              <a:t>Netwerk:</a:t>
            </a:r>
          </a:p>
          <a:p>
            <a:pPr lvl="1"/>
            <a:r>
              <a:rPr lang="nl-NL" dirty="0" smtClean="0"/>
              <a:t>Invlechten: consultatie/ medebehandeling</a:t>
            </a:r>
          </a:p>
          <a:p>
            <a:pPr lvl="1"/>
            <a:r>
              <a:rPr lang="nl-NL" dirty="0" smtClean="0"/>
              <a:t>Groepsbehandeling</a:t>
            </a:r>
          </a:p>
          <a:p>
            <a:pPr lvl="1"/>
            <a:r>
              <a:rPr lang="nl-NL" dirty="0" smtClean="0"/>
              <a:t>Borgen/ ontwikkelen expertise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68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SGGZ regioteams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SGGZ team én netwerk ineen</a:t>
            </a:r>
          </a:p>
          <a:p>
            <a:r>
              <a:rPr lang="nl-NL" dirty="0" smtClean="0"/>
              <a:t>Specifieke bejegening en organisatie</a:t>
            </a:r>
          </a:p>
          <a:p>
            <a:r>
              <a:rPr lang="nl-NL" dirty="0" smtClean="0"/>
              <a:t> </a:t>
            </a:r>
            <a:r>
              <a:rPr lang="nl-NL" dirty="0" err="1" smtClean="0"/>
              <a:t>Frailty</a:t>
            </a:r>
            <a:endParaRPr lang="nl-NL" dirty="0" smtClean="0"/>
          </a:p>
          <a:p>
            <a:pPr lvl="1"/>
            <a:r>
              <a:rPr lang="nl-NL" dirty="0" smtClean="0"/>
              <a:t>Specifieke netwerkpartners</a:t>
            </a:r>
          </a:p>
          <a:p>
            <a:r>
              <a:rPr lang="nl-NL" dirty="0" smtClean="0"/>
              <a:t>Persoonlijkheidsstoornissen (P+MBT)</a:t>
            </a:r>
          </a:p>
          <a:p>
            <a:pPr lvl="1"/>
            <a:r>
              <a:rPr lang="nl-NL" dirty="0" smtClean="0"/>
              <a:t>Organisatie en bejegening vallen samen</a:t>
            </a:r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8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744" y="412304"/>
            <a:ext cx="11704320" cy="1625600"/>
          </a:xfrm>
        </p:spPr>
        <p:txBody>
          <a:bodyPr/>
          <a:lstStyle/>
          <a:p>
            <a:r>
              <a:rPr lang="nl-NL" dirty="0" smtClean="0"/>
              <a:t>IST: totale ambulante formatie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8487169"/>
              </p:ext>
            </p:extLst>
          </p:nvPr>
        </p:nvGraphicFramePr>
        <p:xfrm>
          <a:off x="650875" y="2276475"/>
          <a:ext cx="1170305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5763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2925763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2925763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2925763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chemeClr val="tx1"/>
                          </a:solidFill>
                        </a:rPr>
                        <a:t>Teams</a:t>
                      </a:r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5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Patiënten 	</a:t>
                      </a:r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5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FTE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FTE : patiënt ratio </a:t>
                      </a:r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DMP DSC IHT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7404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500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336,6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22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</a:tbl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17-8-2016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46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Formatie SGGZ wijkteams(18)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3011170" y="5397944"/>
          <a:ext cx="6982460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730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119126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000">
                          <a:effectLst/>
                        </a:rPr>
                        <a:t>463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5106933"/>
              </p:ext>
            </p:extLst>
          </p:nvPr>
        </p:nvGraphicFramePr>
        <p:xfrm>
          <a:off x="1821880" y="2140496"/>
          <a:ext cx="9433049" cy="694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3058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77628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1671797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940386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2881524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Discipline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FTE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Personen l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</a:rPr>
                        <a:t>FTE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Personen</a:t>
                      </a:r>
                      <a:r>
                        <a:rPr lang="nl-NL" sz="18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/ team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Psycholoog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Specialist: KP+PT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16,55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0,92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1-2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GZ 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psycholoog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24,46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0,91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Psychiater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24,51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1,36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SPV+ 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40,33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2,24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2-3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Verpleegkundige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61,44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3,41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4-5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8,47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0,47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(14 teams)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MW/ Agoog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7,72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0,43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(13 teams) 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Artsen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7,51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0,41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(8 teams)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IPS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7,34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0,41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(10 teams)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Totaal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nl-NL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280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14-16</a:t>
                      </a: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1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875" y="2806412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95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Conclusie: 27 teams 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2554102" y="2276475"/>
            <a:ext cx="7896595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10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 formatie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Voldoende formatie om gewenste teams samen te stellen, behalve voor:</a:t>
            </a:r>
          </a:p>
          <a:p>
            <a:pPr lvl="1"/>
            <a:r>
              <a:rPr lang="nl-NL" dirty="0" smtClean="0"/>
              <a:t>IPS</a:t>
            </a:r>
          </a:p>
          <a:p>
            <a:pPr lvl="1"/>
            <a:r>
              <a:rPr lang="nl-NL" dirty="0" smtClean="0"/>
              <a:t>Ervaringswerkers</a:t>
            </a:r>
          </a:p>
          <a:p>
            <a:pPr marL="650096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83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336" y="2788568"/>
            <a:ext cx="1398974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2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23345" y="4876833"/>
            <a:ext cx="9539110" cy="20478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891" tIns="64946" rIns="129891" bIns="64946" anchor="ctr"/>
          <a:lstStyle/>
          <a:p>
            <a:pPr algn="ctr" defTabSz="1299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7700" dirty="0">
                <a:solidFill>
                  <a:srgbClr val="FF0000"/>
                </a:solidFill>
              </a:rPr>
              <a:t>ernstige psychische aandoeningen</a:t>
            </a:r>
          </a:p>
        </p:txBody>
      </p:sp>
      <p:sp>
        <p:nvSpPr>
          <p:cNvPr id="8" name="Rechthoek 7"/>
          <p:cNvSpPr/>
          <p:nvPr/>
        </p:nvSpPr>
        <p:spPr>
          <a:xfrm>
            <a:off x="1279420" y="2009282"/>
            <a:ext cx="2834645" cy="1313180"/>
          </a:xfrm>
          <a:prstGeom prst="rect">
            <a:avLst/>
          </a:prstGeom>
          <a:noFill/>
        </p:spPr>
        <p:txBody>
          <a:bodyPr wrap="none" lIns="129891" tIns="64946" rIns="129891" bIns="649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99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77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pitchFamily="34" charset="-128"/>
              </a:rPr>
              <a:t>FACT</a:t>
            </a:r>
          </a:p>
        </p:txBody>
      </p:sp>
      <p:sp>
        <p:nvSpPr>
          <p:cNvPr id="9" name="Rechthoek 8"/>
          <p:cNvSpPr/>
          <p:nvPr/>
        </p:nvSpPr>
        <p:spPr>
          <a:xfrm>
            <a:off x="6492699" y="1955843"/>
            <a:ext cx="4694619" cy="1313180"/>
          </a:xfrm>
          <a:prstGeom prst="rect">
            <a:avLst/>
          </a:prstGeom>
          <a:noFill/>
        </p:spPr>
        <p:txBody>
          <a:bodyPr wrap="none" lIns="129891" tIns="64946" rIns="129891" bIns="649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991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77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pitchFamily="34" charset="-128"/>
              </a:rPr>
              <a:t>Diagnose</a:t>
            </a:r>
          </a:p>
        </p:txBody>
      </p:sp>
      <p:sp>
        <p:nvSpPr>
          <p:cNvPr id="10" name="PIJL-RECHTS 9"/>
          <p:cNvSpPr/>
          <p:nvPr/>
        </p:nvSpPr>
        <p:spPr>
          <a:xfrm rot="1987891">
            <a:off x="2993813" y="3646312"/>
            <a:ext cx="1390791" cy="6886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891" tIns="64946" rIns="129891" bIns="64946" anchor="ctr"/>
          <a:lstStyle/>
          <a:p>
            <a:pPr algn="ctr" defTabSz="1299126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PIJL-RECHTS 10"/>
          <p:cNvSpPr/>
          <p:nvPr/>
        </p:nvSpPr>
        <p:spPr>
          <a:xfrm rot="8272167">
            <a:off x="7475503" y="3646312"/>
            <a:ext cx="1390791" cy="6886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891" tIns="64946" rIns="129891" bIns="64946" anchor="ctr"/>
          <a:lstStyle/>
          <a:p>
            <a:pPr algn="ctr" defTabSz="1299126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946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8500">
                <a:ea typeface="ＭＳ Ｐゴシック" pitchFamily="34" charset="-128"/>
              </a:rPr>
              <a:t>2 aanvliegroutes</a:t>
            </a:r>
          </a:p>
        </p:txBody>
      </p:sp>
      <p:sp>
        <p:nvSpPr>
          <p:cNvPr id="1946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1147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399381"/>
            <a:ext cx="13004801" cy="310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hoek 17"/>
          <p:cNvSpPr/>
          <p:nvPr/>
        </p:nvSpPr>
        <p:spPr bwMode="auto">
          <a:xfrm>
            <a:off x="0" y="9324156"/>
            <a:ext cx="13004800" cy="429444"/>
          </a:xfrm>
          <a:prstGeom prst="rect">
            <a:avLst/>
          </a:prstGeom>
          <a:solidFill>
            <a:srgbClr val="72B93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en-US" sz="1100" spc="206" dirty="0">
                <a:solidFill>
                  <a:srgbClr val="FFFFFF"/>
                </a:solidFill>
                <a:ea typeface="ヒラギノ角ゴ Pro W3" charset="0"/>
                <a:cs typeface="ヒラギノ角ゴ Pro W3" charset="0"/>
                <a:sym typeface="Times New Roman" charset="0"/>
              </a:rPr>
              <a:t>2016  R. </a:t>
            </a:r>
            <a:r>
              <a:rPr lang="nl-NL" sz="1100" spc="206" dirty="0">
                <a:solidFill>
                  <a:srgbClr val="FFFFFF"/>
                </a:solidFill>
                <a:ea typeface="ヒラギノ角ゴ Pro W3" charset="0"/>
                <a:cs typeface="ヒラギノ角ゴ Pro W3" charset="0"/>
                <a:sym typeface="Times New Roman" charset="0"/>
              </a:rPr>
              <a:t>Keet &amp; M. Naastepad | r.keet@ggz-nhn.nl | </a:t>
            </a:r>
            <a:r>
              <a:rPr lang="nl-NL" altLang="nl-NL" sz="1100" spc="206" dirty="0">
                <a:solidFill>
                  <a:srgbClr val="FFFFFF"/>
                </a:solidFill>
                <a:sym typeface="Gill Sans" charset="0"/>
              </a:rPr>
              <a:t>www. ggz-nhn.nl/fit-</a:t>
            </a:r>
            <a:r>
              <a:rPr lang="nl-NL" altLang="nl-NL" sz="1100" spc="206" dirty="0" err="1">
                <a:solidFill>
                  <a:srgbClr val="FFFFFF"/>
                </a:solidFill>
                <a:sym typeface="Gill Sans" charset="0"/>
              </a:rPr>
              <a:t>academy</a:t>
            </a:r>
            <a:endParaRPr lang="nl-NL" sz="1100" dirty="0">
              <a:solidFill>
                <a:srgbClr val="000000"/>
              </a:solidFill>
              <a:sym typeface="Gill Sans" charset="0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9301646" y="-1245"/>
            <a:ext cx="3745780" cy="3869933"/>
            <a:chOff x="2699362" y="550732"/>
            <a:chExt cx="3739948" cy="8438002"/>
          </a:xfrm>
        </p:grpSpPr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701311" y="550732"/>
              <a:ext cx="3737998" cy="1004565"/>
            </a:xfrm>
            <a:prstGeom prst="rect">
              <a:avLst/>
            </a:prstGeom>
          </p:spPr>
        </p:pic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711376" y="1554368"/>
              <a:ext cx="3727934" cy="1490385"/>
            </a:xfrm>
            <a:prstGeom prst="rect">
              <a:avLst/>
            </a:prstGeom>
          </p:spPr>
        </p:pic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99362" y="3044753"/>
              <a:ext cx="3727934" cy="871759"/>
            </a:xfrm>
            <a:prstGeom prst="rect">
              <a:avLst/>
            </a:prstGeom>
          </p:spPr>
        </p:pic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99362" y="3916512"/>
              <a:ext cx="3727934" cy="414952"/>
            </a:xfrm>
            <a:prstGeom prst="rect">
              <a:avLst/>
            </a:prstGeom>
          </p:spPr>
        </p:pic>
        <p:pic>
          <p:nvPicPr>
            <p:cNvPr id="39" name="Afbeelding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99362" y="4331464"/>
              <a:ext cx="3727934" cy="692565"/>
            </a:xfrm>
            <a:prstGeom prst="rect">
              <a:avLst/>
            </a:prstGeom>
          </p:spPr>
        </p:pic>
        <p:pic>
          <p:nvPicPr>
            <p:cNvPr id="40" name="Afbeelding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99362" y="5024029"/>
              <a:ext cx="3727934" cy="458045"/>
            </a:xfrm>
            <a:prstGeom prst="rect">
              <a:avLst/>
            </a:prstGeom>
          </p:spPr>
        </p:pic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99362" y="5473146"/>
              <a:ext cx="3727934" cy="559467"/>
            </a:xfrm>
            <a:prstGeom prst="rect">
              <a:avLst/>
            </a:prstGeom>
          </p:spPr>
        </p:pic>
        <p:pic>
          <p:nvPicPr>
            <p:cNvPr id="42" name="Afbeelding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99362" y="6032612"/>
              <a:ext cx="3727934" cy="773266"/>
            </a:xfrm>
            <a:prstGeom prst="rect">
              <a:avLst/>
            </a:prstGeom>
          </p:spPr>
        </p:pic>
        <p:pic>
          <p:nvPicPr>
            <p:cNvPr id="43" name="Afbeelding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99362" y="6805878"/>
              <a:ext cx="3727934" cy="397090"/>
            </a:xfrm>
            <a:prstGeom prst="rect">
              <a:avLst/>
            </a:prstGeom>
          </p:spPr>
        </p:pic>
        <p:pic>
          <p:nvPicPr>
            <p:cNvPr id="44" name="Afbeelding 4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99362" y="7202969"/>
              <a:ext cx="3727934" cy="539365"/>
            </a:xfrm>
            <a:prstGeom prst="rect">
              <a:avLst/>
            </a:prstGeom>
          </p:spPr>
        </p:pic>
        <p:pic>
          <p:nvPicPr>
            <p:cNvPr id="45" name="Afbeelding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99363" y="7742333"/>
              <a:ext cx="3727934" cy="778097"/>
            </a:xfrm>
            <a:prstGeom prst="rect">
              <a:avLst/>
            </a:prstGeom>
          </p:spPr>
        </p:pic>
        <p:pic>
          <p:nvPicPr>
            <p:cNvPr id="47" name="Afbeelding 4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99363" y="8515844"/>
              <a:ext cx="3727934" cy="472890"/>
            </a:xfrm>
            <a:prstGeom prst="rect">
              <a:avLst/>
            </a:prstGeom>
          </p:spPr>
        </p:pic>
      </p:grpSp>
      <p:sp>
        <p:nvSpPr>
          <p:cNvPr id="3" name="Tekstvak 2"/>
          <p:cNvSpPr txBox="1"/>
          <p:nvPr/>
        </p:nvSpPr>
        <p:spPr>
          <a:xfrm>
            <a:off x="12765480" y="3944252"/>
            <a:ext cx="126556" cy="955798"/>
          </a:xfrm>
          <a:prstGeom prst="rect">
            <a:avLst/>
          </a:prstGeom>
          <a:noFill/>
        </p:spPr>
        <p:txBody>
          <a:bodyPr wrap="none" lIns="62634" tIns="31317" rIns="62634" bIns="31317" rtlCol="0">
            <a:spAutoFit/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5800" dirty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1245"/>
            <a:ext cx="9423216" cy="306428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 bwMode="auto">
          <a:xfrm>
            <a:off x="1" y="3049680"/>
            <a:ext cx="9446452" cy="819009"/>
          </a:xfrm>
          <a:prstGeom prst="rect">
            <a:avLst/>
          </a:prstGeom>
          <a:solidFill>
            <a:srgbClr val="79C14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000" b="1" dirty="0">
                <a:solidFill>
                  <a:srgbClr val="FFFFFF"/>
                </a:solidFill>
                <a:ea typeface="ＭＳ Ｐゴシック" pitchFamily="34" charset="-128"/>
                <a:sym typeface="Gill Sans" charset="0"/>
              </a:rPr>
              <a:t>SPECIALISTEN SAMEN IN DE WIJK</a:t>
            </a:r>
            <a:r>
              <a:rPr lang="nl-NL" sz="2200" b="1" spc="685" dirty="0">
                <a:solidFill>
                  <a:srgbClr val="FFFFFF"/>
                </a:solidFill>
                <a:ea typeface="ＭＳ Ｐゴシック" pitchFamily="34" charset="-128"/>
                <a:sym typeface="Gill Sans" charset="0"/>
              </a:rPr>
              <a:t/>
            </a:r>
            <a:br>
              <a:rPr lang="nl-NL" sz="2200" b="1" spc="685" dirty="0">
                <a:solidFill>
                  <a:srgbClr val="FFFFFF"/>
                </a:solidFill>
                <a:ea typeface="ＭＳ Ｐゴシック" pitchFamily="34" charset="-128"/>
                <a:sym typeface="Gill Sans" charset="0"/>
              </a:rPr>
            </a:br>
            <a:r>
              <a:rPr lang="nl-NL" altLang="nl-NL" sz="3000" b="1" dirty="0">
                <a:solidFill>
                  <a:srgbClr val="FFFFFF"/>
                </a:solidFill>
                <a:sym typeface="Gill Sans" charset="0"/>
              </a:rPr>
              <a:t>ZO</a:t>
            </a:r>
            <a:r>
              <a:rPr lang="nl-NL" altLang="nl-NL" sz="3000" dirty="0">
                <a:solidFill>
                  <a:srgbClr val="FFFFFF"/>
                </a:solidFill>
                <a:sym typeface="Gill Sans" charset="0"/>
              </a:rPr>
              <a:t> </a:t>
            </a:r>
            <a:r>
              <a:rPr lang="nl-NL" altLang="nl-NL" sz="3000" i="1" dirty="0">
                <a:solidFill>
                  <a:srgbClr val="FFFFFF"/>
                </a:solidFill>
                <a:sym typeface="Gill Sans" charset="0"/>
              </a:rPr>
              <a:t>doen wij dat!</a:t>
            </a:r>
            <a:endParaRPr lang="nl-NL" sz="3000" b="1" i="1" spc="685" dirty="0">
              <a:solidFill>
                <a:srgbClr val="FFFFFF"/>
              </a:solidFill>
              <a:ea typeface="ＭＳ Ｐゴシック" pitchFamily="34" charset="-128"/>
              <a:sym typeface="Gill Sans" charset="0"/>
            </a:endParaRPr>
          </a:p>
        </p:txBody>
      </p:sp>
      <p:sp>
        <p:nvSpPr>
          <p:cNvPr id="12" name="AutoShape 11" descr="http://classes.dma.ucla.edu/Winter13/161/projects/students/mindy/project-3/html/images/creative%20commons.svg"/>
          <p:cNvSpPr>
            <a:spLocks noChangeAspect="1" noChangeArrowheads="1"/>
          </p:cNvSpPr>
          <p:nvPr/>
        </p:nvSpPr>
        <p:spPr bwMode="auto">
          <a:xfrm>
            <a:off x="147508" y="-72232"/>
            <a:ext cx="288996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2634" tIns="31317" rIns="62634" bIns="31317" numCol="1" anchor="t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5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" name="AutoShape 16" descr="http://classes.dma.ucla.edu/Winter13/161/projects/students/mindy/project-3/html/images/creative%20commons.svg"/>
          <p:cNvSpPr>
            <a:spLocks noChangeAspect="1" noChangeArrowheads="1"/>
          </p:cNvSpPr>
          <p:nvPr/>
        </p:nvSpPr>
        <p:spPr bwMode="auto">
          <a:xfrm>
            <a:off x="292006" y="3970"/>
            <a:ext cx="288996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2634" tIns="31317" rIns="62634" bIns="31317" numCol="1" anchor="t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5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4" name="AutoShape 18" descr="http://classes.dma.ucla.edu/Winter13/161/projects/students/mindy/project-3/html/images/creative%20commons.svg"/>
          <p:cNvSpPr>
            <a:spLocks noChangeAspect="1" noChangeArrowheads="1"/>
          </p:cNvSpPr>
          <p:nvPr/>
        </p:nvSpPr>
        <p:spPr bwMode="auto">
          <a:xfrm>
            <a:off x="436503" y="80170"/>
            <a:ext cx="288996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2634" tIns="31317" rIns="62634" bIns="31317" numCol="1" anchor="t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5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5" name="AutoShape 20" descr="http://classes.dma.ucla.edu/Winter13/161/projects/students/mindy/project-3/html/images/creative%20commons.svg"/>
          <p:cNvSpPr>
            <a:spLocks noChangeAspect="1" noChangeArrowheads="1"/>
          </p:cNvSpPr>
          <p:nvPr/>
        </p:nvSpPr>
        <p:spPr bwMode="auto">
          <a:xfrm>
            <a:off x="581001" y="156370"/>
            <a:ext cx="288996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2634" tIns="31317" rIns="62634" bIns="31317" numCol="1" anchor="t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5800">
              <a:solidFill>
                <a:srgbClr val="000000"/>
              </a:solidFill>
              <a:sym typeface="Gill Sans" charset="0"/>
            </a:endParaRPr>
          </a:p>
        </p:txBody>
      </p:sp>
      <p:grpSp>
        <p:nvGrpSpPr>
          <p:cNvPr id="16" name="Groep 15"/>
          <p:cNvGrpSpPr/>
          <p:nvPr/>
        </p:nvGrpSpPr>
        <p:grpSpPr>
          <a:xfrm>
            <a:off x="357719" y="9452264"/>
            <a:ext cx="1029500" cy="177065"/>
            <a:chOff x="155575" y="10914626"/>
            <a:chExt cx="11483553" cy="3657600"/>
          </a:xfrm>
        </p:grpSpPr>
        <p:pic>
          <p:nvPicPr>
            <p:cNvPr id="2057" name="Picture 9" descr="http://mirrors.creativecommons.org/presskit/icons/by.large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688" y="10914626"/>
              <a:ext cx="36576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mirrors.creativecommons.org/presskit/icons/sa.large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528" y="10914626"/>
              <a:ext cx="36576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5" name="Picture 27" descr="https://upload.wikimedia.org/wikipedia/commons/thumb/5/53/Cc-white.svg/2000px-Cc-white.svg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0934355"/>
              <a:ext cx="3637871" cy="363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Afbeelding 3" descr="Fit-Academy_logo_cmyk_print2 document klein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21">
                    <a14:imgEffect>
                      <a14:backgroundRemoval t="0" b="93000" l="1977" r="98353">
                        <a14:foregroundMark x1="23723" y1="20500" x2="23723" y2="20500"/>
                        <a14:foregroundMark x1="37727" y1="21000" x2="37727" y2="21000"/>
                        <a14:foregroundMark x1="31466" y1="41667" x2="31466" y2="41667"/>
                        <a14:foregroundMark x1="26524" y1="52667" x2="26524" y2="52667"/>
                        <a14:foregroundMark x1="31466" y1="41333" x2="31137" y2="39667"/>
                        <a14:foregroundMark x1="60297" y1="46333" x2="60297" y2="46333"/>
                        <a14:foregroundMark x1="66392" y1="48333" x2="66392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3867" y="8890403"/>
            <a:ext cx="1636878" cy="8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 descr="https://www.beste-werkgevers.nl/globalassets/images-effectory-nl/klantlogos/ggz-noord-holland-noord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268" y="232569"/>
            <a:ext cx="6321778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hoekige toelichting 18"/>
          <p:cNvSpPr/>
          <p:nvPr/>
        </p:nvSpPr>
        <p:spPr bwMode="auto">
          <a:xfrm>
            <a:off x="357717" y="4084713"/>
            <a:ext cx="4353891" cy="2124236"/>
          </a:xfrm>
          <a:prstGeom prst="wedgeRectCallout">
            <a:avLst>
              <a:gd name="adj1" fmla="val 14429"/>
              <a:gd name="adj2" fmla="val -65366"/>
            </a:avLst>
          </a:pr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marL="365365" indent="-247927" defTabSz="62636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000000"/>
              </a:solidFill>
              <a:sym typeface="Gill Sans" charset="0"/>
            </a:endParaRPr>
          </a:p>
          <a:p>
            <a:pPr marL="365365" indent="-247927" defTabSz="62636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jouw patiënt is mijn patiënt</a:t>
            </a:r>
          </a:p>
          <a:p>
            <a:pPr marL="365365" indent="-247927" defTabSz="62636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positieve psychiatrie</a:t>
            </a:r>
          </a:p>
          <a:p>
            <a:pPr marL="365365" indent="-247927" defTabSz="62636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herstel is </a:t>
            </a:r>
            <a:r>
              <a:rPr lang="nl-NL" sz="1600" dirty="0" err="1">
                <a:solidFill>
                  <a:srgbClr val="000000"/>
                </a:solidFill>
                <a:sym typeface="Gill Sans" charset="0"/>
              </a:rPr>
              <a:t>grounded</a:t>
            </a: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sym typeface="Gill Sans" charset="0"/>
              </a:rPr>
              <a:t>vision</a:t>
            </a: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 voor hele GGZ</a:t>
            </a:r>
          </a:p>
          <a:p>
            <a:pPr marL="365365" indent="-247927" defTabSz="62636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we werken wijkgericht </a:t>
            </a:r>
          </a:p>
          <a:p>
            <a:pPr marL="365365" indent="-247927" defTabSz="62636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per patiënt een ‘behandelteam’ geformeerd</a:t>
            </a:r>
          </a:p>
          <a:p>
            <a:pPr marL="365365" indent="-247927" defTabSz="62636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iedere medewerker is lid van een team</a:t>
            </a:r>
          </a:p>
          <a:p>
            <a:pPr marL="365365" indent="-247927" defTabSz="62636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borgen specialistische kennis</a:t>
            </a:r>
          </a:p>
          <a:p>
            <a:pPr marL="365365" indent="-247927"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100" dirty="0">
              <a:solidFill>
                <a:srgbClr val="000000"/>
              </a:solidFill>
              <a:sym typeface="Gill Sans" charset="0"/>
            </a:endParaRPr>
          </a:p>
          <a:p>
            <a:pPr marL="365365" indent="-247927"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6" name="Ovaal 5"/>
          <p:cNvSpPr/>
          <p:nvPr/>
        </p:nvSpPr>
        <p:spPr bwMode="auto">
          <a:xfrm>
            <a:off x="5153202" y="5060501"/>
            <a:ext cx="1189190" cy="574871"/>
          </a:xfrm>
          <a:prstGeom prst="ellipse">
            <a:avLst/>
          </a:prstGeom>
          <a:solidFill>
            <a:srgbClr val="79C14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patiënt</a:t>
            </a:r>
            <a:endParaRPr lang="nl-NL" sz="1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63" name="Ovaal 62"/>
          <p:cNvSpPr/>
          <p:nvPr/>
        </p:nvSpPr>
        <p:spPr bwMode="auto">
          <a:xfrm>
            <a:off x="6683764" y="5060501"/>
            <a:ext cx="1189190" cy="574871"/>
          </a:xfrm>
          <a:prstGeom prst="ellipse">
            <a:avLst/>
          </a:prstGeom>
          <a:solidFill>
            <a:srgbClr val="79C14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patiënt</a:t>
            </a:r>
            <a:endParaRPr lang="nl-NL" sz="1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64" name="Ovaal 63"/>
          <p:cNvSpPr/>
          <p:nvPr/>
        </p:nvSpPr>
        <p:spPr bwMode="auto">
          <a:xfrm>
            <a:off x="8266041" y="5048909"/>
            <a:ext cx="1189190" cy="574871"/>
          </a:xfrm>
          <a:prstGeom prst="ellipse">
            <a:avLst/>
          </a:prstGeom>
          <a:solidFill>
            <a:srgbClr val="79C14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patiënt</a:t>
            </a:r>
            <a:endParaRPr lang="nl-NL" sz="1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65" name="Ovaal 64"/>
          <p:cNvSpPr/>
          <p:nvPr/>
        </p:nvSpPr>
        <p:spPr bwMode="auto">
          <a:xfrm>
            <a:off x="5153202" y="4171888"/>
            <a:ext cx="1189190" cy="57487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41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team</a:t>
            </a:r>
          </a:p>
        </p:txBody>
      </p:sp>
      <p:sp>
        <p:nvSpPr>
          <p:cNvPr id="66" name="Ovaal 65"/>
          <p:cNvSpPr/>
          <p:nvPr/>
        </p:nvSpPr>
        <p:spPr bwMode="auto">
          <a:xfrm>
            <a:off x="6683764" y="4171888"/>
            <a:ext cx="1189190" cy="57487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team</a:t>
            </a:r>
          </a:p>
        </p:txBody>
      </p:sp>
      <p:sp>
        <p:nvSpPr>
          <p:cNvPr id="67" name="Ovaal 66"/>
          <p:cNvSpPr/>
          <p:nvPr/>
        </p:nvSpPr>
        <p:spPr bwMode="auto">
          <a:xfrm>
            <a:off x="8266041" y="4171888"/>
            <a:ext cx="1189190" cy="57487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team</a:t>
            </a:r>
          </a:p>
        </p:txBody>
      </p:sp>
      <p:sp>
        <p:nvSpPr>
          <p:cNvPr id="68" name="Ovaal 67"/>
          <p:cNvSpPr/>
          <p:nvPr/>
        </p:nvSpPr>
        <p:spPr bwMode="auto">
          <a:xfrm>
            <a:off x="5153202" y="5815390"/>
            <a:ext cx="2124121" cy="5748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41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Regionaal netwerk</a:t>
            </a:r>
            <a:endParaRPr lang="nl-NL" sz="1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7" name="PIJL-RECHTS 6"/>
          <p:cNvSpPr/>
          <p:nvPr/>
        </p:nvSpPr>
        <p:spPr bwMode="auto">
          <a:xfrm>
            <a:off x="5783923" y="4097412"/>
            <a:ext cx="5078573" cy="288032"/>
          </a:xfrm>
          <a:prstGeom prst="right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t" anchorCtr="0" compatLnSpc="1">
            <a:prstTxWarp prst="textNoShape">
              <a:avLst/>
            </a:prstTxWarp>
          </a:bodyPr>
          <a:lstStyle/>
          <a:p>
            <a:pPr algn="ctr" defTabSz="626341" fontAlgn="base">
              <a:spcBef>
                <a:spcPct val="0"/>
              </a:spcBef>
              <a:spcAft>
                <a:spcPct val="0"/>
              </a:spcAft>
            </a:pPr>
            <a:endParaRPr lang="nl-NL" sz="5800">
              <a:solidFill>
                <a:srgbClr val="000000"/>
              </a:solidFill>
              <a:sym typeface="Gill Sans" charset="0"/>
            </a:endParaRPr>
          </a:p>
        </p:txBody>
      </p:sp>
      <p:cxnSp>
        <p:nvCxnSpPr>
          <p:cNvPr id="9" name="Rechte verbindingslijn met pijl 8"/>
          <p:cNvCxnSpPr/>
          <p:nvPr/>
        </p:nvCxnSpPr>
        <p:spPr bwMode="auto">
          <a:xfrm>
            <a:off x="5706260" y="4660776"/>
            <a:ext cx="1571065" cy="504056"/>
          </a:xfrm>
          <a:prstGeom prst="straightConnector1">
            <a:avLst/>
          </a:prstGeom>
          <a:ln w="50800">
            <a:solidFill>
              <a:schemeClr val="accent1"/>
            </a:solidFill>
            <a:round/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 bwMode="auto">
          <a:xfrm>
            <a:off x="7277323" y="4660776"/>
            <a:ext cx="180916" cy="562410"/>
          </a:xfrm>
          <a:prstGeom prst="straightConnector1">
            <a:avLst/>
          </a:prstGeom>
          <a:ln w="50800">
            <a:solidFill>
              <a:schemeClr val="accent1"/>
            </a:solidFill>
            <a:round/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 bwMode="auto">
          <a:xfrm flipH="1">
            <a:off x="5539680" y="4540699"/>
            <a:ext cx="3154379" cy="695742"/>
          </a:xfrm>
          <a:prstGeom prst="straightConnector1">
            <a:avLst/>
          </a:prstGeom>
          <a:ln w="50800">
            <a:solidFill>
              <a:schemeClr val="accent1"/>
            </a:solidFill>
            <a:round/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 bwMode="auto">
          <a:xfrm>
            <a:off x="8860637" y="4588768"/>
            <a:ext cx="166111" cy="695742"/>
          </a:xfrm>
          <a:prstGeom prst="straightConnector1">
            <a:avLst/>
          </a:prstGeom>
          <a:ln w="50800">
            <a:solidFill>
              <a:schemeClr val="accent1"/>
            </a:solidFill>
            <a:round/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/>
          <p:nvPr/>
        </p:nvCxnSpPr>
        <p:spPr bwMode="auto">
          <a:xfrm flipH="1" flipV="1">
            <a:off x="7331111" y="5533710"/>
            <a:ext cx="1062061" cy="351205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round/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 bwMode="auto">
          <a:xfrm flipV="1">
            <a:off x="8393172" y="5452864"/>
            <a:ext cx="233733" cy="432048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round/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Rechte verbindingslijn met pijl 79"/>
          <p:cNvCxnSpPr/>
          <p:nvPr/>
        </p:nvCxnSpPr>
        <p:spPr bwMode="auto">
          <a:xfrm flipH="1" flipV="1">
            <a:off x="5706258" y="5533709"/>
            <a:ext cx="509006" cy="351204"/>
          </a:xfrm>
          <a:prstGeom prst="straightConnector1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  <a:round/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 bwMode="auto">
          <a:xfrm flipV="1">
            <a:off x="6513078" y="5452864"/>
            <a:ext cx="603790" cy="432048"/>
          </a:xfrm>
          <a:prstGeom prst="straightConnector1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  <a:round/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Ovaal 103"/>
          <p:cNvSpPr/>
          <p:nvPr/>
        </p:nvSpPr>
        <p:spPr bwMode="auto">
          <a:xfrm>
            <a:off x="10940226" y="3868808"/>
            <a:ext cx="2048000" cy="1080000"/>
          </a:xfrm>
          <a:prstGeom prst="ellipse">
            <a:avLst/>
          </a:prstGeom>
          <a:solidFill>
            <a:srgbClr val="79C14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09" name="Ovaal 108"/>
          <p:cNvSpPr/>
          <p:nvPr/>
        </p:nvSpPr>
        <p:spPr bwMode="auto">
          <a:xfrm>
            <a:off x="9591011" y="4744509"/>
            <a:ext cx="2048000" cy="1080000"/>
          </a:xfrm>
          <a:prstGeom prst="ellipse">
            <a:avLst/>
          </a:prstGeom>
          <a:solidFill>
            <a:srgbClr val="79C14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01" name="Ovaal 100"/>
          <p:cNvSpPr/>
          <p:nvPr/>
        </p:nvSpPr>
        <p:spPr bwMode="auto">
          <a:xfrm>
            <a:off x="10231775" y="4841990"/>
            <a:ext cx="1189190" cy="57487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2" name="Ovaal 101"/>
          <p:cNvSpPr/>
          <p:nvPr/>
        </p:nvSpPr>
        <p:spPr bwMode="auto">
          <a:xfrm>
            <a:off x="9746223" y="5078911"/>
            <a:ext cx="1005978" cy="490677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11" name="Ovaal 110"/>
          <p:cNvSpPr/>
          <p:nvPr/>
        </p:nvSpPr>
        <p:spPr bwMode="auto">
          <a:xfrm>
            <a:off x="9961466" y="5133186"/>
            <a:ext cx="341333" cy="1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13" name="Ovaal 112"/>
          <p:cNvSpPr/>
          <p:nvPr/>
        </p:nvSpPr>
        <p:spPr bwMode="auto">
          <a:xfrm>
            <a:off x="9986939" y="5353709"/>
            <a:ext cx="341333" cy="1800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2069" name="Tekstvak 2068"/>
          <p:cNvSpPr txBox="1"/>
          <p:nvPr/>
        </p:nvSpPr>
        <p:spPr>
          <a:xfrm>
            <a:off x="10126485" y="4876800"/>
            <a:ext cx="1407236" cy="401800"/>
          </a:xfrm>
          <a:prstGeom prst="rect">
            <a:avLst/>
          </a:prstGeom>
          <a:noFill/>
        </p:spPr>
        <p:txBody>
          <a:bodyPr wrap="square" lIns="62634" tIns="31317" rIns="62634" bIns="31317" rtlCol="0">
            <a:spAutoFit/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srgbClr val="000000"/>
                </a:solidFill>
                <a:sym typeface="Gill Sans" charset="0"/>
              </a:rPr>
              <a:t>resource</a:t>
            </a:r>
          </a:p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srgbClr val="000000"/>
                </a:solidFill>
                <a:sym typeface="Gill Sans" charset="0"/>
              </a:rPr>
              <a:t> groep</a:t>
            </a:r>
          </a:p>
        </p:txBody>
      </p:sp>
      <p:sp>
        <p:nvSpPr>
          <p:cNvPr id="122" name="Ovaal 121"/>
          <p:cNvSpPr/>
          <p:nvPr/>
        </p:nvSpPr>
        <p:spPr bwMode="auto">
          <a:xfrm>
            <a:off x="10940226" y="5626728"/>
            <a:ext cx="2048000" cy="1080000"/>
          </a:xfrm>
          <a:prstGeom prst="ellipse">
            <a:avLst/>
          </a:prstGeom>
          <a:solidFill>
            <a:srgbClr val="79C14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23" name="Ovaal 122"/>
          <p:cNvSpPr/>
          <p:nvPr/>
        </p:nvSpPr>
        <p:spPr bwMode="auto">
          <a:xfrm>
            <a:off x="11632185" y="5767790"/>
            <a:ext cx="1189190" cy="57487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24" name="Ovaal 123"/>
          <p:cNvSpPr/>
          <p:nvPr/>
        </p:nvSpPr>
        <p:spPr bwMode="auto">
          <a:xfrm>
            <a:off x="9643015" y="6063356"/>
            <a:ext cx="1005978" cy="490677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25" name="Ovaal 124"/>
          <p:cNvSpPr/>
          <p:nvPr/>
        </p:nvSpPr>
        <p:spPr bwMode="auto">
          <a:xfrm>
            <a:off x="9858258" y="6117633"/>
            <a:ext cx="341333" cy="1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26" name="Ovaal 125"/>
          <p:cNvSpPr/>
          <p:nvPr/>
        </p:nvSpPr>
        <p:spPr bwMode="auto">
          <a:xfrm>
            <a:off x="10234783" y="6207633"/>
            <a:ext cx="341333" cy="1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27" name="Ovaal 126"/>
          <p:cNvSpPr/>
          <p:nvPr/>
        </p:nvSpPr>
        <p:spPr bwMode="auto">
          <a:xfrm>
            <a:off x="9883733" y="6338155"/>
            <a:ext cx="341333" cy="1800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28" name="Tekstvak 127"/>
          <p:cNvSpPr txBox="1"/>
          <p:nvPr/>
        </p:nvSpPr>
        <p:spPr>
          <a:xfrm>
            <a:off x="11507146" y="5916561"/>
            <a:ext cx="1407236" cy="401800"/>
          </a:xfrm>
          <a:prstGeom prst="rect">
            <a:avLst/>
          </a:prstGeom>
          <a:noFill/>
        </p:spPr>
        <p:txBody>
          <a:bodyPr wrap="square" lIns="62634" tIns="31317" rIns="62634" bIns="31317" rtlCol="0">
            <a:spAutoFit/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srgbClr val="000000"/>
                </a:solidFill>
                <a:sym typeface="Gill Sans" charset="0"/>
              </a:rPr>
              <a:t>resource</a:t>
            </a:r>
          </a:p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srgbClr val="000000"/>
                </a:solidFill>
                <a:sym typeface="Gill Sans" charset="0"/>
              </a:rPr>
              <a:t> groep</a:t>
            </a:r>
          </a:p>
        </p:txBody>
      </p:sp>
      <p:sp>
        <p:nvSpPr>
          <p:cNvPr id="2070" name="Tekstvak 2069"/>
          <p:cNvSpPr txBox="1"/>
          <p:nvPr/>
        </p:nvSpPr>
        <p:spPr>
          <a:xfrm>
            <a:off x="11213323" y="6352965"/>
            <a:ext cx="1126506" cy="232523"/>
          </a:xfrm>
          <a:prstGeom prst="rect">
            <a:avLst/>
          </a:prstGeom>
          <a:noFill/>
        </p:spPr>
        <p:txBody>
          <a:bodyPr wrap="square" lIns="62634" tIns="31317" rIns="62634" bIns="31317" rtlCol="0">
            <a:spAutoFit/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srgbClr val="000000"/>
                </a:solidFill>
                <a:sym typeface="Gill Sans" charset="0"/>
              </a:rPr>
              <a:t>patiënt </a:t>
            </a:r>
          </a:p>
        </p:txBody>
      </p:sp>
      <p:sp>
        <p:nvSpPr>
          <p:cNvPr id="130" name="Tekstvak 129"/>
          <p:cNvSpPr txBox="1"/>
          <p:nvPr/>
        </p:nvSpPr>
        <p:spPr>
          <a:xfrm>
            <a:off x="9813720" y="5547980"/>
            <a:ext cx="1126506" cy="232523"/>
          </a:xfrm>
          <a:prstGeom prst="rect">
            <a:avLst/>
          </a:prstGeom>
          <a:noFill/>
        </p:spPr>
        <p:txBody>
          <a:bodyPr wrap="square" lIns="62634" tIns="31317" rIns="62634" bIns="31317" rtlCol="0">
            <a:spAutoFit/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srgbClr val="000000"/>
                </a:solidFill>
                <a:sym typeface="Gill Sans" charset="0"/>
              </a:rPr>
              <a:t>patiënt </a:t>
            </a:r>
          </a:p>
        </p:txBody>
      </p:sp>
      <p:sp>
        <p:nvSpPr>
          <p:cNvPr id="131" name="PIJL-RECHTS 130"/>
          <p:cNvSpPr/>
          <p:nvPr/>
        </p:nvSpPr>
        <p:spPr bwMode="auto">
          <a:xfrm rot="7726165">
            <a:off x="10507495" y="4187538"/>
            <a:ext cx="732981" cy="546194"/>
          </a:xfrm>
          <a:prstGeom prst="rightArrow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t" anchorCtr="0" compatLnSpc="1">
            <a:prstTxWarp prst="textNoShape">
              <a:avLst/>
            </a:prstTxWarp>
          </a:bodyPr>
          <a:lstStyle/>
          <a:p>
            <a:pPr algn="ctr" defTabSz="626341" fontAlgn="base">
              <a:spcBef>
                <a:spcPct val="0"/>
              </a:spcBef>
              <a:spcAft>
                <a:spcPct val="0"/>
              </a:spcAft>
            </a:pPr>
            <a:endParaRPr lang="nl-NL" sz="5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3" name="PIJL-RECHTS 132"/>
          <p:cNvSpPr/>
          <p:nvPr/>
        </p:nvSpPr>
        <p:spPr bwMode="auto">
          <a:xfrm rot="2815207">
            <a:off x="10653898" y="5195862"/>
            <a:ext cx="659634" cy="546194"/>
          </a:xfrm>
          <a:prstGeom prst="rightArrow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t" anchorCtr="0" compatLnSpc="1">
            <a:prstTxWarp prst="textNoShape">
              <a:avLst/>
            </a:prstTxWarp>
          </a:bodyPr>
          <a:lstStyle/>
          <a:p>
            <a:pPr algn="ctr" defTabSz="626341" fontAlgn="base">
              <a:spcBef>
                <a:spcPct val="0"/>
              </a:spcBef>
              <a:spcAft>
                <a:spcPct val="0"/>
              </a:spcAft>
            </a:pPr>
            <a:endParaRPr lang="nl-NL" sz="5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4" name="PIJL-RECHTS 133"/>
          <p:cNvSpPr/>
          <p:nvPr/>
        </p:nvSpPr>
        <p:spPr bwMode="auto">
          <a:xfrm rot="9777401">
            <a:off x="10638459" y="6125792"/>
            <a:ext cx="376077" cy="277729"/>
          </a:xfrm>
          <a:prstGeom prst="rightArrow">
            <a:avLst/>
          </a:prstGeom>
          <a:solidFill>
            <a:srgbClr val="79C14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t" anchorCtr="0" compatLnSpc="1">
            <a:prstTxWarp prst="textNoShape">
              <a:avLst/>
            </a:prstTxWarp>
          </a:bodyPr>
          <a:lstStyle/>
          <a:p>
            <a:pPr algn="ctr" defTabSz="626341" fontAlgn="base">
              <a:spcBef>
                <a:spcPct val="0"/>
              </a:spcBef>
              <a:spcAft>
                <a:spcPct val="0"/>
              </a:spcAft>
            </a:pPr>
            <a:endParaRPr lang="nl-NL" sz="5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12" name="Ovaal 111"/>
          <p:cNvSpPr/>
          <p:nvPr/>
        </p:nvSpPr>
        <p:spPr bwMode="auto">
          <a:xfrm>
            <a:off x="10337990" y="5223186"/>
            <a:ext cx="341333" cy="1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8" name="Ovaal 107"/>
          <p:cNvSpPr/>
          <p:nvPr/>
        </p:nvSpPr>
        <p:spPr bwMode="auto">
          <a:xfrm>
            <a:off x="11008501" y="3940696"/>
            <a:ext cx="1843200" cy="972000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Behandel-team</a:t>
            </a:r>
            <a:r>
              <a:rPr lang="nl-N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per patiënt op basis van </a:t>
            </a:r>
            <a:r>
              <a:rPr lang="nl-NL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zorgbehoef-ten</a:t>
            </a:r>
            <a:endParaRPr lang="nl-NL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05" name="Ovaal 104"/>
          <p:cNvSpPr/>
          <p:nvPr/>
        </p:nvSpPr>
        <p:spPr bwMode="auto">
          <a:xfrm>
            <a:off x="11161624" y="4183701"/>
            <a:ext cx="341333" cy="1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6" name="Ovaal 105"/>
          <p:cNvSpPr/>
          <p:nvPr/>
        </p:nvSpPr>
        <p:spPr bwMode="auto">
          <a:xfrm>
            <a:off x="12372289" y="4370979"/>
            <a:ext cx="341333" cy="1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7" name="Ovaal 106"/>
          <p:cNvSpPr/>
          <p:nvPr/>
        </p:nvSpPr>
        <p:spPr bwMode="auto">
          <a:xfrm>
            <a:off x="11424521" y="4666332"/>
            <a:ext cx="341333" cy="1800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endParaRPr lang="nl-NL" sz="12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69" name="Ovaal 68"/>
          <p:cNvSpPr/>
          <p:nvPr/>
        </p:nvSpPr>
        <p:spPr bwMode="auto">
          <a:xfrm>
            <a:off x="7331111" y="5824511"/>
            <a:ext cx="2124121" cy="5748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41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supra regionaal netwerk </a:t>
            </a:r>
            <a:endParaRPr lang="nl-NL" sz="1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7" name="Ovaal 136"/>
          <p:cNvSpPr/>
          <p:nvPr/>
        </p:nvSpPr>
        <p:spPr bwMode="auto">
          <a:xfrm>
            <a:off x="5410012" y="7083640"/>
            <a:ext cx="2048000" cy="108000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SGGZ team</a:t>
            </a:r>
          </a:p>
        </p:txBody>
      </p:sp>
      <p:sp>
        <p:nvSpPr>
          <p:cNvPr id="2072" name="Rechthoekige toelichting 2071"/>
          <p:cNvSpPr/>
          <p:nvPr/>
        </p:nvSpPr>
        <p:spPr bwMode="auto">
          <a:xfrm>
            <a:off x="357718" y="6349112"/>
            <a:ext cx="4353891" cy="2236101"/>
          </a:xfrm>
          <a:prstGeom prst="wedgeRectCallout">
            <a:avLst>
              <a:gd name="adj1" fmla="val 65338"/>
              <a:gd name="adj2" fmla="val 9523"/>
            </a:avLst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defTabSz="626364" fontAlgn="base">
              <a:spcBef>
                <a:spcPct val="0"/>
              </a:spcBef>
              <a:spcAft>
                <a:spcPct val="0"/>
              </a:spcAft>
              <a:tabLst>
                <a:tab pos="249015" algn="l"/>
              </a:tabLst>
            </a:pP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	</a:t>
            </a:r>
            <a:r>
              <a:rPr lang="nl-NL" sz="1600" b="1" dirty="0">
                <a:solidFill>
                  <a:srgbClr val="000000"/>
                </a:solidFill>
                <a:sym typeface="Gill Sans" charset="0"/>
              </a:rPr>
              <a:t>drie modellen</a:t>
            </a:r>
          </a:p>
          <a:p>
            <a:pPr defTabSz="626364" fontAlgn="base">
              <a:spcBef>
                <a:spcPct val="0"/>
              </a:spcBef>
              <a:spcAft>
                <a:spcPct val="0"/>
              </a:spcAft>
            </a:pPr>
            <a:endParaRPr lang="nl-NL" sz="1600" dirty="0">
              <a:solidFill>
                <a:srgbClr val="000000"/>
              </a:solidFill>
              <a:sym typeface="Gill Sans" charset="0"/>
            </a:endParaRPr>
          </a:p>
          <a:p>
            <a:pPr marL="234878" indent="-234878" defTabSz="62636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bestaande teams werken samen </a:t>
            </a:r>
          </a:p>
          <a:p>
            <a:pPr marL="234878" indent="-234878" defTabSz="62636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verrijkte FACT teams en specialisten teams met eigen caseload (hybride model)</a:t>
            </a:r>
          </a:p>
          <a:p>
            <a:pPr marL="234878" indent="-234878" defTabSz="626364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sz="1600" b="1" dirty="0">
                <a:solidFill>
                  <a:srgbClr val="000000"/>
                </a:solidFill>
                <a:sym typeface="Gill Sans" charset="0"/>
              </a:rPr>
              <a:t>SGGZ teams  </a:t>
            </a: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(integrale teams, FACT model, regionale en </a:t>
            </a:r>
            <a:r>
              <a:rPr lang="nl-NL" sz="1600" dirty="0" err="1">
                <a:solidFill>
                  <a:srgbClr val="000000"/>
                </a:solidFill>
                <a:sym typeface="Gill Sans" charset="0"/>
              </a:rPr>
              <a:t>supraregionale</a:t>
            </a:r>
            <a:r>
              <a:rPr lang="nl-NL" sz="1600" dirty="0">
                <a:solidFill>
                  <a:srgbClr val="000000"/>
                </a:solidFill>
                <a:sym typeface="Gill Sans" charset="0"/>
              </a:rPr>
              <a:t> specialisten netwerken)</a:t>
            </a:r>
          </a:p>
        </p:txBody>
      </p:sp>
      <p:sp>
        <p:nvSpPr>
          <p:cNvPr id="74" name="Ovaal 73"/>
          <p:cNvSpPr/>
          <p:nvPr/>
        </p:nvSpPr>
        <p:spPr bwMode="auto">
          <a:xfrm>
            <a:off x="8002747" y="6937637"/>
            <a:ext cx="2048000" cy="1080000"/>
          </a:xfrm>
          <a:prstGeom prst="ellipse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SGGZ team</a:t>
            </a:r>
          </a:p>
        </p:txBody>
      </p:sp>
      <p:sp>
        <p:nvSpPr>
          <p:cNvPr id="77" name="Ovaal 76"/>
          <p:cNvSpPr/>
          <p:nvPr/>
        </p:nvSpPr>
        <p:spPr bwMode="auto">
          <a:xfrm>
            <a:off x="6484431" y="7646337"/>
            <a:ext cx="2124121" cy="5748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supra regionaal expert netwerk</a:t>
            </a:r>
            <a:endParaRPr lang="nl-NL" sz="1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78" name="Ovaal 77"/>
          <p:cNvSpPr/>
          <p:nvPr/>
        </p:nvSpPr>
        <p:spPr bwMode="auto">
          <a:xfrm>
            <a:off x="9133798" y="6929029"/>
            <a:ext cx="2124121" cy="5748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supra regionaal expert netwerk</a:t>
            </a:r>
            <a:endParaRPr lang="nl-NL" sz="1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79" name="Ovaal 78"/>
          <p:cNvSpPr/>
          <p:nvPr/>
        </p:nvSpPr>
        <p:spPr bwMode="auto">
          <a:xfrm>
            <a:off x="5833994" y="6937638"/>
            <a:ext cx="2124121" cy="5748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41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regionaal expert netwerk</a:t>
            </a:r>
            <a:endParaRPr lang="nl-NL" sz="1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81" name="Ovaal 80"/>
          <p:cNvSpPr/>
          <p:nvPr/>
        </p:nvSpPr>
        <p:spPr bwMode="auto">
          <a:xfrm>
            <a:off x="9027460" y="7576888"/>
            <a:ext cx="2124121" cy="5748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2634" tIns="31317" rIns="62634" bIns="31317" numCol="1" rtlCol="0" anchor="ctr" anchorCtr="0" compatLnSpc="1">
            <a:prstTxWarp prst="textNoShape">
              <a:avLst/>
            </a:prstTxWarp>
          </a:bodyPr>
          <a:lstStyle/>
          <a:p>
            <a:pPr algn="ctr" defTabSz="626364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solidFill>
                  <a:srgbClr val="000000"/>
                </a:solidFill>
                <a:sym typeface="Gill Sans" charset="0"/>
              </a:rPr>
              <a:t>regionaal expert netwerk</a:t>
            </a:r>
            <a:endParaRPr lang="nl-NL" sz="1100" dirty="0">
              <a:solidFill>
                <a:srgbClr val="0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9683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390" y="323151"/>
            <a:ext cx="11118950" cy="100456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8140" y="1333137"/>
            <a:ext cx="11118950" cy="14903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390" y="2823522"/>
            <a:ext cx="11118950" cy="87175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390" y="3695281"/>
            <a:ext cx="11118950" cy="414952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390" y="4110233"/>
            <a:ext cx="11118950" cy="692565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390" y="4802798"/>
            <a:ext cx="11118950" cy="45804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390" y="5251915"/>
            <a:ext cx="11118950" cy="559467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390" y="5811381"/>
            <a:ext cx="11118950" cy="77326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390" y="6584647"/>
            <a:ext cx="11118950" cy="397090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390" y="6981738"/>
            <a:ext cx="11118950" cy="539365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5392" y="7521102"/>
            <a:ext cx="11118950" cy="778097"/>
          </a:xfrm>
          <a:prstGeom prst="rect">
            <a:avLst/>
          </a:prstGeom>
        </p:spPr>
      </p:pic>
      <p:grpSp>
        <p:nvGrpSpPr>
          <p:cNvPr id="1024" name="Groep 1023"/>
          <p:cNvGrpSpPr/>
          <p:nvPr/>
        </p:nvGrpSpPr>
        <p:grpSpPr>
          <a:xfrm>
            <a:off x="845392" y="8294619"/>
            <a:ext cx="11091700" cy="1319276"/>
            <a:chOff x="2683464" y="10892698"/>
            <a:chExt cx="4171922" cy="1731551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83464" y="10892698"/>
              <a:ext cx="4171922" cy="620669"/>
            </a:xfrm>
            <a:prstGeom prst="rect">
              <a:avLst/>
            </a:prstGeom>
          </p:spPr>
        </p:pic>
        <p:grpSp>
          <p:nvGrpSpPr>
            <p:cNvPr id="31" name="Groep 30"/>
            <p:cNvGrpSpPr/>
            <p:nvPr/>
          </p:nvGrpSpPr>
          <p:grpSpPr>
            <a:xfrm>
              <a:off x="2683767" y="11513367"/>
              <a:ext cx="4171618" cy="1110882"/>
              <a:chOff x="2683767" y="11513367"/>
              <a:chExt cx="4171618" cy="1110882"/>
            </a:xfrm>
          </p:grpSpPr>
          <p:sp>
            <p:nvSpPr>
              <p:cNvPr id="29" name="Tekstvak 28"/>
              <p:cNvSpPr txBox="1"/>
              <p:nvPr/>
            </p:nvSpPr>
            <p:spPr>
              <a:xfrm>
                <a:off x="2683767" y="11513367"/>
                <a:ext cx="4171618" cy="11108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1280160"/>
                <a:endParaRPr lang="nl-NL" sz="1200" dirty="0" smtClean="0">
                  <a:solidFill>
                    <a:prstClr val="black"/>
                  </a:solidFill>
                </a:endParaRPr>
              </a:p>
              <a:p>
                <a:pPr defTabSz="1280160"/>
                <a:r>
                  <a:rPr lang="nl-NL" sz="2500" dirty="0" smtClean="0">
                    <a:solidFill>
                      <a:prstClr val="black"/>
                    </a:solidFill>
                  </a:rPr>
                  <a:t>www.ggz-nhn.nl</a:t>
                </a:r>
                <a:br>
                  <a:rPr lang="nl-NL" sz="2500" dirty="0" smtClean="0">
                    <a:solidFill>
                      <a:prstClr val="black"/>
                    </a:solidFill>
                  </a:rPr>
                </a:br>
                <a:r>
                  <a:rPr lang="nl-NL" sz="1200" dirty="0" smtClean="0">
                    <a:solidFill>
                      <a:prstClr val="black"/>
                    </a:solidFill>
                  </a:rPr>
                  <a:t> </a:t>
                </a:r>
                <a:endParaRPr lang="nl-NL" sz="2500" dirty="0" smtClea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0" name="Afbeelding 29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016624" y="11620216"/>
                <a:ext cx="1690240" cy="5894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2099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Specialisten samen in de wijk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9751" y="2212523"/>
            <a:ext cx="11704320" cy="643692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Jouw patient is mijn patient</a:t>
            </a:r>
          </a:p>
          <a:p>
            <a:pPr marL="0" indent="0">
              <a:buNone/>
            </a:pPr>
            <a:r>
              <a:rPr lang="nl-NL" dirty="0" smtClean="0"/>
              <a:t>Positieve psychiatrie</a:t>
            </a:r>
          </a:p>
          <a:p>
            <a:pPr marL="0" indent="0">
              <a:buNone/>
            </a:pPr>
            <a:r>
              <a:rPr lang="nl-NL" dirty="0"/>
              <a:t>Herstel is </a:t>
            </a:r>
            <a:r>
              <a:rPr lang="nl-NL" dirty="0" err="1"/>
              <a:t>grounded</a:t>
            </a:r>
            <a:r>
              <a:rPr lang="nl-NL" dirty="0"/>
              <a:t> </a:t>
            </a:r>
            <a:r>
              <a:rPr lang="nl-NL" dirty="0" err="1"/>
              <a:t>vision</a:t>
            </a:r>
            <a:r>
              <a:rPr lang="nl-NL" dirty="0"/>
              <a:t> voor hele GGZ</a:t>
            </a:r>
          </a:p>
          <a:p>
            <a:pPr marL="0" indent="0">
              <a:buNone/>
            </a:pPr>
            <a:r>
              <a:rPr lang="nl-NL" dirty="0" smtClean="0"/>
              <a:t>We </a:t>
            </a:r>
            <a:r>
              <a:rPr lang="nl-NL" dirty="0"/>
              <a:t>werken wijkgericht </a:t>
            </a:r>
          </a:p>
          <a:p>
            <a:pPr marL="0" indent="0">
              <a:buNone/>
            </a:pPr>
            <a:r>
              <a:rPr lang="nl-NL" dirty="0" smtClean="0"/>
              <a:t>Per patiënt een ‘behandelteam</a:t>
            </a:r>
            <a:r>
              <a:rPr lang="nl-NL" dirty="0"/>
              <a:t>’ </a:t>
            </a:r>
            <a:r>
              <a:rPr lang="nl-NL" dirty="0" smtClean="0"/>
              <a:t>geformeerd</a:t>
            </a:r>
          </a:p>
          <a:p>
            <a:pPr marL="0" indent="0">
              <a:buNone/>
            </a:pPr>
            <a:r>
              <a:rPr lang="nl-NL" dirty="0" smtClean="0"/>
              <a:t>Iedere </a:t>
            </a:r>
            <a:r>
              <a:rPr lang="nl-NL" dirty="0"/>
              <a:t>medewerker is </a:t>
            </a:r>
            <a:r>
              <a:rPr lang="nl-NL" dirty="0" smtClean="0"/>
              <a:t>lid van </a:t>
            </a:r>
            <a:r>
              <a:rPr lang="nl-NL" dirty="0"/>
              <a:t>een </a:t>
            </a:r>
            <a:r>
              <a:rPr lang="nl-NL" dirty="0" smtClean="0"/>
              <a:t>team</a:t>
            </a:r>
          </a:p>
          <a:p>
            <a:pPr marL="0" indent="0">
              <a:buNone/>
            </a:pPr>
            <a:r>
              <a:rPr lang="nl-NL" dirty="0" smtClean="0"/>
              <a:t>Borgen specialistische kennis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6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7746" y="1780459"/>
            <a:ext cx="12025335" cy="633670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97744" y="154857"/>
            <a:ext cx="11704320" cy="1625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Waarom moeilijk doen als het samen kan</a:t>
            </a:r>
            <a:endParaRPr lang="nl-NL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-551051" y="2212018"/>
            <a:ext cx="13004800" cy="2293902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lIns="91374" tIns="45685" rIns="91374" bIns="45685"/>
          <a:lstStyle>
            <a:lvl1pPr marL="487573" indent="-48757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9" charset="-128"/>
              </a:defRPr>
            </a:lvl1pPr>
            <a:lvl2pPr marL="1056407" indent="-4063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625240" indent="-32504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2275338" indent="-32504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925437" indent="-32504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575535" indent="-3250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4225629" indent="-3250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4875727" indent="-3250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5525822" indent="-3250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defTabSz="913744"/>
            <a:r>
              <a:rPr lang="en-US" altLang="nl-NL" kern="0" dirty="0" err="1" smtClean="0">
                <a:solidFill>
                  <a:srgbClr val="FF0000"/>
                </a:solidFill>
              </a:rPr>
              <a:t>Eén</a:t>
            </a:r>
            <a:r>
              <a:rPr lang="en-US" altLang="nl-NL" kern="0" dirty="0" smtClean="0">
                <a:solidFill>
                  <a:srgbClr val="FF0000"/>
                </a:solidFill>
              </a:rPr>
              <a:t> team</a:t>
            </a:r>
          </a:p>
          <a:p>
            <a:pPr lvl="1" defTabSz="913744">
              <a:buNone/>
            </a:pPr>
            <a:r>
              <a:rPr lang="en-US" altLang="nl-NL" kern="0" dirty="0" smtClean="0">
                <a:solidFill>
                  <a:srgbClr val="FF0000"/>
                </a:solidFill>
              </a:rPr>
              <a:t>-  Ambulant</a:t>
            </a:r>
          </a:p>
          <a:p>
            <a:pPr lvl="1" defTabSz="913744">
              <a:buFontTx/>
              <a:buChar char="-"/>
            </a:pPr>
            <a:r>
              <a:rPr lang="en-US" altLang="nl-NL" kern="0" dirty="0" err="1" smtClean="0">
                <a:solidFill>
                  <a:srgbClr val="FF0000"/>
                </a:solidFill>
              </a:rPr>
              <a:t>Kliniek</a:t>
            </a:r>
            <a:endParaRPr lang="en-US" altLang="nl-NL" kern="0" dirty="0" smtClean="0">
              <a:solidFill>
                <a:srgbClr val="FF0000"/>
              </a:solidFill>
            </a:endParaRPr>
          </a:p>
          <a:p>
            <a:pPr lvl="1" defTabSz="913744">
              <a:buFontTx/>
              <a:buChar char="-"/>
            </a:pPr>
            <a:endParaRPr lang="en-US" altLang="nl-NL" kern="0" dirty="0" smtClean="0">
              <a:solidFill>
                <a:srgbClr val="FF0000"/>
              </a:solidFill>
            </a:endParaRPr>
          </a:p>
          <a:p>
            <a:pPr lvl="1" defTabSz="913744">
              <a:buFontTx/>
              <a:buChar char="-"/>
            </a:pPr>
            <a:endParaRPr lang="en-US" altLang="nl-NL" kern="0" dirty="0" smtClean="0">
              <a:solidFill>
                <a:srgbClr val="FF0000"/>
              </a:solidFill>
            </a:endParaRPr>
          </a:p>
          <a:p>
            <a:pPr lvl="1" defTabSz="913744">
              <a:buNone/>
            </a:pPr>
            <a:endParaRPr lang="nl-NL" altLang="nl-NL" kern="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-361256" y="4885592"/>
            <a:ext cx="13004800" cy="2293902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lIns="91374" tIns="45685" rIns="91374" bIns="45685"/>
          <a:lstStyle>
            <a:lvl1pPr marL="487573" indent="-48757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9" charset="-128"/>
              </a:defRPr>
            </a:lvl1pPr>
            <a:lvl2pPr marL="1056407" indent="-4063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625240" indent="-32504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2275338" indent="-32504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925437" indent="-32504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3575535" indent="-3250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4225629" indent="-3250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4875727" indent="-3250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5525822" indent="-32504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defTabSz="913744"/>
            <a:r>
              <a:rPr lang="en-US" altLang="nl-NL" kern="0" dirty="0" err="1" smtClean="0">
                <a:solidFill>
                  <a:srgbClr val="FF0000"/>
                </a:solidFill>
              </a:rPr>
              <a:t>Eén</a:t>
            </a:r>
            <a:r>
              <a:rPr lang="en-US" altLang="nl-NL" kern="0" dirty="0" smtClean="0">
                <a:solidFill>
                  <a:srgbClr val="FF0000"/>
                </a:solidFill>
              </a:rPr>
              <a:t> team</a:t>
            </a:r>
          </a:p>
          <a:p>
            <a:pPr lvl="1" defTabSz="913744">
              <a:buFontTx/>
              <a:buChar char="-"/>
            </a:pPr>
            <a:r>
              <a:rPr lang="en-US" altLang="nl-NL" kern="0" dirty="0" smtClean="0">
                <a:solidFill>
                  <a:srgbClr val="FF0000"/>
                </a:solidFill>
              </a:rPr>
              <a:t>FACT</a:t>
            </a:r>
          </a:p>
          <a:p>
            <a:pPr lvl="1" defTabSz="913744">
              <a:buFontTx/>
              <a:buChar char="-"/>
            </a:pPr>
            <a:r>
              <a:rPr lang="en-US" altLang="nl-NL" kern="0" dirty="0" smtClean="0">
                <a:solidFill>
                  <a:srgbClr val="FF0000"/>
                </a:solidFill>
              </a:rPr>
              <a:t>Specialistische </a:t>
            </a:r>
            <a:r>
              <a:rPr lang="en-US" altLang="nl-NL" kern="0" dirty="0" err="1" smtClean="0">
                <a:solidFill>
                  <a:srgbClr val="FF0000"/>
                </a:solidFill>
              </a:rPr>
              <a:t>centra</a:t>
            </a:r>
            <a:endParaRPr lang="en-US" altLang="nl-NL" kern="0" dirty="0" smtClean="0">
              <a:solidFill>
                <a:srgbClr val="FF0000"/>
              </a:solidFill>
            </a:endParaRPr>
          </a:p>
          <a:p>
            <a:pPr lvl="1" defTabSz="913744">
              <a:buFontTx/>
              <a:buChar char="-"/>
            </a:pPr>
            <a:endParaRPr lang="en-US" altLang="nl-NL" kern="0" dirty="0" smtClean="0">
              <a:solidFill>
                <a:srgbClr val="FF0000"/>
              </a:solidFill>
            </a:endParaRPr>
          </a:p>
          <a:p>
            <a:pPr lvl="1" defTabSz="913744">
              <a:buFontTx/>
              <a:buChar char="-"/>
            </a:pPr>
            <a:endParaRPr lang="en-US" altLang="nl-NL" kern="0" dirty="0" smtClean="0">
              <a:solidFill>
                <a:srgbClr val="FF0000"/>
              </a:solidFill>
            </a:endParaRPr>
          </a:p>
          <a:p>
            <a:pPr lvl="1" defTabSz="913744">
              <a:buNone/>
            </a:pPr>
            <a:endParaRPr lang="nl-NL" altLang="nl-NL" kern="0" dirty="0"/>
          </a:p>
        </p:txBody>
      </p:sp>
      <p:sp>
        <p:nvSpPr>
          <p:cNvPr id="8" name="Rechthoek 7"/>
          <p:cNvSpPr/>
          <p:nvPr/>
        </p:nvSpPr>
        <p:spPr>
          <a:xfrm>
            <a:off x="5229776" y="2900167"/>
            <a:ext cx="4301434" cy="923329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Transmuraal</a:t>
            </a:r>
          </a:p>
        </p:txBody>
      </p:sp>
      <p:sp>
        <p:nvSpPr>
          <p:cNvPr id="9" name="Rechthoek 8"/>
          <p:cNvSpPr/>
          <p:nvPr/>
        </p:nvSpPr>
        <p:spPr>
          <a:xfrm>
            <a:off x="6133493" y="5391151"/>
            <a:ext cx="3070071" cy="923329"/>
          </a:xfrm>
          <a:prstGeom prst="rect">
            <a:avLst/>
          </a:prstGeom>
          <a:noFill/>
        </p:spPr>
        <p:txBody>
          <a:bodyPr wrap="none" lIns="91374" tIns="45685" rIns="91374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Integraal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00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67000" y="755650"/>
            <a:ext cx="7670800" cy="8242300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3262040" y="4804792"/>
            <a:ext cx="18002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FF0000"/>
                </a:solidFill>
              </a:rPr>
              <a:t>SGGZ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9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Model 3</a:t>
            </a:r>
            <a:endParaRPr lang="nl-NL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1181354"/>
              </p:ext>
            </p:extLst>
          </p:nvPr>
        </p:nvGraphicFramePr>
        <p:xfrm>
          <a:off x="1821900" y="2860594"/>
          <a:ext cx="9032651" cy="5652001"/>
        </p:xfrm>
        <a:graphic>
          <a:graphicData uri="http://schemas.openxmlformats.org/presentationml/2006/ole">
            <p:oleObj spid="_x0000_s1027" name="Werkblad" r:id="rId4" imgW="6184900" imgH="387350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73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SGGZ team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ehandeling start hier</a:t>
            </a:r>
          </a:p>
          <a:p>
            <a:r>
              <a:rPr lang="nl-NL" dirty="0" smtClean="0"/>
              <a:t>integrale </a:t>
            </a:r>
            <a:r>
              <a:rPr lang="nl-NL" dirty="0"/>
              <a:t>richtlijnconforme </a:t>
            </a:r>
            <a:r>
              <a:rPr lang="nl-NL" dirty="0" smtClean="0"/>
              <a:t>behandeling</a:t>
            </a:r>
          </a:p>
          <a:p>
            <a:r>
              <a:rPr lang="nl-NL" dirty="0" smtClean="0"/>
              <a:t>FACT organisatiemodel </a:t>
            </a:r>
            <a:endParaRPr lang="nl-NL" dirty="0"/>
          </a:p>
          <a:p>
            <a:r>
              <a:rPr lang="nl-NL" dirty="0" smtClean="0"/>
              <a:t>de </a:t>
            </a:r>
            <a:r>
              <a:rPr lang="nl-NL" dirty="0"/>
              <a:t>inzet van ervaringsdeskundigheid </a:t>
            </a:r>
          </a:p>
          <a:p>
            <a:r>
              <a:rPr lang="nl-NL" dirty="0" smtClean="0"/>
              <a:t>zorgintensivering </a:t>
            </a:r>
            <a:endParaRPr lang="nl-NL" dirty="0"/>
          </a:p>
          <a:p>
            <a:r>
              <a:rPr lang="nl-NL" dirty="0" smtClean="0"/>
              <a:t>crisisinterventies </a:t>
            </a:r>
            <a:endParaRPr lang="nl-NL" dirty="0"/>
          </a:p>
          <a:p>
            <a:r>
              <a:rPr lang="nl-NL" dirty="0" smtClean="0"/>
              <a:t>gebruik </a:t>
            </a:r>
            <a:r>
              <a:rPr lang="nl-NL" dirty="0"/>
              <a:t>van e-health en m-health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9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_PPP 2de">
  <a:themeElements>
    <a:clrScheme name="PPP 2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 2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P 2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2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2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2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2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2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2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yout">
  <a:themeElements>
    <a:clrScheme name="Layo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yout">
      <a:majorFont>
        <a:latin typeface="Helvetica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582</Words>
  <Application>Microsoft Macintosh PowerPoint</Application>
  <PresentationFormat>Aangepast</PresentationFormat>
  <Paragraphs>183</Paragraphs>
  <Slides>19</Slides>
  <Notes>3</Notes>
  <HiddenSlides>0</HiddenSlides>
  <MMClips>0</MMClips>
  <ScaleCrop>false</ScaleCrop>
  <HeadingPairs>
    <vt:vector size="6" baseType="variant">
      <vt:variant>
        <vt:lpstr>Ontwerpsjabloon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4_PPP 2de</vt:lpstr>
      <vt:lpstr>Layout</vt:lpstr>
      <vt:lpstr>Werkblad</vt:lpstr>
      <vt:lpstr>Dia 1</vt:lpstr>
      <vt:lpstr>2 aanvliegroutes</vt:lpstr>
      <vt:lpstr>Dia 3</vt:lpstr>
      <vt:lpstr>Dia 4</vt:lpstr>
      <vt:lpstr>Specialisten samen in de wijk</vt:lpstr>
      <vt:lpstr>Waarom moeilijk doen als het samen kan</vt:lpstr>
      <vt:lpstr>Dia 7</vt:lpstr>
      <vt:lpstr>Model 3</vt:lpstr>
      <vt:lpstr>SGGZ team</vt:lpstr>
      <vt:lpstr>2 types SGGZ teams</vt:lpstr>
      <vt:lpstr>Expert netwerken</vt:lpstr>
      <vt:lpstr>Dimensies expert netwerken</vt:lpstr>
      <vt:lpstr>Samen optrekken</vt:lpstr>
      <vt:lpstr>SGGZ regioteams</vt:lpstr>
      <vt:lpstr>IST: totale ambulante formatie</vt:lpstr>
      <vt:lpstr>Formatie SGGZ wijkteams(18)</vt:lpstr>
      <vt:lpstr>Conclusie: 27 teams </vt:lpstr>
      <vt:lpstr>Conclusie formatie</vt:lpstr>
      <vt:lpstr>Dia 19</vt:lpstr>
    </vt:vector>
  </TitlesOfParts>
  <Company>GGZ Friesland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Marco.Kuipers</dc:creator>
  <cp:lastModifiedBy>Karin Bonouvrie</cp:lastModifiedBy>
  <cp:revision>242</cp:revision>
  <cp:lastPrinted>2016-09-19T15:51:33Z</cp:lastPrinted>
  <dcterms:created xsi:type="dcterms:W3CDTF">2016-10-15T09:37:01Z</dcterms:created>
  <dcterms:modified xsi:type="dcterms:W3CDTF">2016-10-15T09:38:46Z</dcterms:modified>
</cp:coreProperties>
</file>