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2" r:id="rId3"/>
    <p:sldId id="262" r:id="rId4"/>
    <p:sldId id="258" r:id="rId5"/>
    <p:sldId id="259" r:id="rId6"/>
    <p:sldId id="260" r:id="rId7"/>
    <p:sldId id="266" r:id="rId8"/>
    <p:sldId id="261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1" r:id="rId2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EC142E"/>
    <a:srgbClr val="E7132C"/>
    <a:srgbClr val="404040"/>
    <a:srgbClr val="E20031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 autoAdjust="0"/>
    <p:restoredTop sz="94638" autoAdjust="0"/>
  </p:normalViewPr>
  <p:slideViewPr>
    <p:cSldViewPr>
      <p:cViewPr varScale="1">
        <p:scale>
          <a:sx n="156" d="100"/>
          <a:sy n="156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FAB4ED-48BC-491E-B445-FEC03D155D30}" type="datetimeFigureOut">
              <a:rPr lang="nl-NL"/>
              <a:pPr>
                <a:defRPr/>
              </a:pPr>
              <a:t>19-03-2015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8C609CA-4A7B-4C3C-BDD0-6F6D1D390AE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672168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6DFAEE2-EC81-4915-8B9D-38DA5A8159C6}" type="datetimeFigureOut">
              <a:rPr lang="nl-NL"/>
              <a:pPr>
                <a:defRPr/>
              </a:pPr>
              <a:t>19-03-2015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AC1B20-8D07-43F3-9855-8DA9A75E7C0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9628038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BC0996C1-B2FA-46EE-BB3A-8239998C866D}" type="datetime1">
              <a:rPr lang="nl-NL" smtClean="0"/>
              <a:pPr>
                <a:defRPr/>
              </a:pPr>
              <a:t>19-03-2015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C1B20-8D07-43F3-9855-8DA9A75E7C06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438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(Client met score 0 op HoNOS heeft GAF van 80. </a:t>
            </a:r>
            <a:r>
              <a:rPr lang="nl-NL" smtClean="0"/>
              <a:t>)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AE0CB6-0637-40A6-A68E-8878583FA5E4}" type="datetime1">
              <a:rPr lang="nl-NL" smtClean="0"/>
              <a:pPr>
                <a:defRPr/>
              </a:pPr>
              <a:t>19-03-2015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0AC1B20-8D07-43F3-9855-8DA9A75E7C06}" type="slidenum">
              <a:rPr lang="nl-NL" smtClean="0"/>
              <a:pPr>
                <a:defRPr/>
              </a:pPr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8300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6296025"/>
            <a:ext cx="9144000" cy="571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0" y="466725"/>
            <a:ext cx="3714750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vak 5"/>
          <p:cNvSpPr txBox="1"/>
          <p:nvPr/>
        </p:nvSpPr>
        <p:spPr>
          <a:xfrm>
            <a:off x="142875" y="3286125"/>
            <a:ext cx="55721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nl-NL" dirty="0">
              <a:latin typeface="+mn-lt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357688" y="214313"/>
            <a:ext cx="4500562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i="1" noProof="1">
                <a:solidFill>
                  <a:schemeClr val="bg1">
                    <a:lumMod val="65000"/>
                  </a:schemeClr>
                </a:solidFill>
                <a:latin typeface="Verdana" pitchFamily="34" charset="0"/>
              </a:rPr>
              <a:t>Improving Mental Health by Sharing Knowledge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928688"/>
            <a:ext cx="5715000" cy="214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9" name="Afbeelding 14" descr="Logo Trimbos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4513" y="5229225"/>
            <a:ext cx="2338387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el 1"/>
          <p:cNvSpPr>
            <a:spLocks noGrp="1"/>
          </p:cNvSpPr>
          <p:nvPr>
            <p:ph type="ctrTitle"/>
          </p:nvPr>
        </p:nvSpPr>
        <p:spPr>
          <a:xfrm>
            <a:off x="0" y="1214422"/>
            <a:ext cx="5572132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12" name="Ondertitel 2"/>
          <p:cNvSpPr>
            <a:spLocks noGrp="1"/>
          </p:cNvSpPr>
          <p:nvPr>
            <p:ph type="subTitle" idx="1"/>
          </p:nvPr>
        </p:nvSpPr>
        <p:spPr>
          <a:xfrm>
            <a:off x="0" y="2786058"/>
            <a:ext cx="5572132" cy="207170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32477" y="1071546"/>
            <a:ext cx="8229600" cy="5214974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9E8F4-8659-457C-B19E-660C37A97DB8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5143535"/>
          </a:xfrm>
        </p:spPr>
        <p:txBody>
          <a:bodyPr/>
          <a:lstStyle>
            <a:lvl1pPr>
              <a:defRPr sz="2800">
                <a:solidFill>
                  <a:srgbClr val="40404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5143535"/>
          </a:xfrm>
        </p:spPr>
        <p:txBody>
          <a:bodyPr/>
          <a:lstStyle>
            <a:lvl1pPr>
              <a:defRPr sz="2800">
                <a:solidFill>
                  <a:srgbClr val="404040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33C3D-F32C-4A38-BBDE-2674F4BB007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0870" y="1142984"/>
            <a:ext cx="4040188" cy="71438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40404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1857364"/>
            <a:ext cx="4040188" cy="43577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142985"/>
            <a:ext cx="4041775" cy="7143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857364"/>
            <a:ext cx="4041775" cy="4357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7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36451-2A95-45C4-BE17-83DFF3292C09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4C63C-F5AF-4402-BA77-537D07C06203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E8946-A282-4D6E-BC11-A4B2A22387B7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13" descr="test definitief.tif"/>
          <p:cNvPicPr>
            <a:picLocks noChangeAspect="1"/>
          </p:cNvPicPr>
          <p:nvPr/>
        </p:nvPicPr>
        <p:blipFill>
          <a:blip r:embed="rId8" cstate="print"/>
          <a:srcRect l="2654" t="11183" r="25677" b="52246"/>
          <a:stretch>
            <a:fillRect/>
          </a:stretch>
        </p:blipFill>
        <p:spPr bwMode="auto">
          <a:xfrm>
            <a:off x="0" y="6399213"/>
            <a:ext cx="91440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0" y="4763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071563"/>
            <a:ext cx="8229600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500313" y="6450013"/>
            <a:ext cx="3571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64275" y="6448425"/>
            <a:ext cx="16335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4"/>
          </p:nvPr>
        </p:nvSpPr>
        <p:spPr>
          <a:xfrm>
            <a:off x="8072438" y="6453188"/>
            <a:ext cx="679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A8318B1-74D0-412A-9517-4C3E1222AD54}" type="slidenum">
              <a:rPr lang="nl-NL"/>
              <a:pPr>
                <a:defRPr/>
              </a:pPr>
              <a:t>‹nr.›</a:t>
            </a:fld>
            <a:endParaRPr lang="nl-NL" dirty="0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0" y="858838"/>
            <a:ext cx="9144000" cy="0"/>
          </a:xfrm>
          <a:prstGeom prst="line">
            <a:avLst/>
          </a:prstGeom>
          <a:ln w="22225" cap="flat" cmpd="sng">
            <a:gradFill flip="none" rotWithShape="1">
              <a:gsLst>
                <a:gs pos="0">
                  <a:srgbClr val="FFFFFF"/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lin ang="16200000" scaled="0"/>
              <a:tileRect/>
            </a:gra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bg1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9" r:id="rId2"/>
    <p:sldLayoutId id="2147483700" r:id="rId3"/>
    <p:sldLayoutId id="2147483701" r:id="rId4"/>
    <p:sldLayoutId id="2147483702" r:id="rId5"/>
    <p:sldLayoutId id="2147483703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E20031"/>
          </a:solidFill>
          <a:latin typeface="Verdana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2003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2003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2003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E2003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2003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2003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2003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2003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E20031"/>
        </a:buClr>
        <a:buFont typeface="Arial" charset="0"/>
        <a:buChar char="•"/>
        <a:defRPr sz="3200" kern="1200">
          <a:solidFill>
            <a:srgbClr val="404040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E20031"/>
        </a:buClr>
        <a:buFont typeface="Arial" charset="0"/>
        <a:buChar char="–"/>
        <a:defRPr sz="2800" kern="1200">
          <a:solidFill>
            <a:srgbClr val="404040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20031"/>
        </a:buClr>
        <a:buFont typeface="Arial" charset="0"/>
        <a:buChar char="•"/>
        <a:defRPr sz="2400" kern="1200">
          <a:solidFill>
            <a:srgbClr val="404040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E20031"/>
        </a:buClr>
        <a:buFont typeface="Arial" charset="0"/>
        <a:buChar char="–"/>
        <a:defRPr sz="2000" kern="1200">
          <a:solidFill>
            <a:srgbClr val="404040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E20031"/>
        </a:buClr>
        <a:buFont typeface="Arial" charset="0"/>
        <a:buChar char="»"/>
        <a:defRPr sz="2000" kern="1200">
          <a:solidFill>
            <a:srgbClr val="404040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oogle.nl/url?sa=i&amp;rct=j&amp;q=&amp;esrc=s&amp;source=images&amp;cd=&amp;cad=rja&amp;uact=8&amp;ved=0CAcQjRw&amp;url=https://www.flickr.com/photos/46574604@N06/4291255273/&amp;ei=-P7qVKPdDoL9PJiGgMAI&amp;psig=AFQjCNFTRYgF4M_98SlqHjN0FAnJFUUd-A&amp;ust=1424773223265684" TargetMode="Externa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ctrTitle"/>
          </p:nvPr>
        </p:nvSpPr>
        <p:spPr>
          <a:xfrm>
            <a:off x="0" y="1214438"/>
            <a:ext cx="5572125" cy="1470025"/>
          </a:xfrm>
        </p:spPr>
        <p:txBody>
          <a:bodyPr/>
          <a:lstStyle/>
          <a:p>
            <a:pPr eaLnBrk="1" hangingPunct="1"/>
            <a:r>
              <a:rPr lang="nl-NL" dirty="0" smtClean="0"/>
              <a:t>FOR (F)ACT ROM</a:t>
            </a:r>
          </a:p>
        </p:txBody>
      </p:sp>
      <p:sp>
        <p:nvSpPr>
          <p:cNvPr id="3075" name="Ondertitel 2"/>
          <p:cNvSpPr>
            <a:spLocks noGrp="1"/>
          </p:cNvSpPr>
          <p:nvPr>
            <p:ph type="subTitle" idx="1"/>
          </p:nvPr>
        </p:nvSpPr>
        <p:spPr>
          <a:xfrm>
            <a:off x="0" y="2786063"/>
            <a:ext cx="5572125" cy="2071687"/>
          </a:xfrm>
        </p:spPr>
        <p:txBody>
          <a:bodyPr/>
          <a:lstStyle/>
          <a:p>
            <a:pPr eaLnBrk="1" hangingPunct="1"/>
            <a:endParaRPr lang="nl-NL" dirty="0" smtClean="0"/>
          </a:p>
          <a:p>
            <a:pPr eaLnBrk="1" hangingPunct="1"/>
            <a:r>
              <a:rPr lang="nl-NL" dirty="0" smtClean="0"/>
              <a:t>Maaike van Vugt</a:t>
            </a:r>
          </a:p>
          <a:p>
            <a:pPr eaLnBrk="1" hangingPunct="1"/>
            <a:r>
              <a:rPr lang="nl-NL" dirty="0" smtClean="0"/>
              <a:t>Laura Neijmeijer </a:t>
            </a:r>
          </a:p>
          <a:p>
            <a:pPr eaLnBrk="1" hangingPunct="1"/>
            <a:endParaRPr lang="nl-NL" sz="1400" dirty="0" smtClean="0"/>
          </a:p>
          <a:p>
            <a:pPr eaLnBrk="1" hangingPunct="1"/>
            <a:r>
              <a:rPr lang="nl-NL" sz="1400" dirty="0" smtClean="0"/>
              <a:t>FOR (F)ACT Platform, 5 maart 2015</a:t>
            </a:r>
          </a:p>
          <a:p>
            <a:pPr eaLnBrk="1" hangingPunct="1"/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De gemiddelde Forensische (F)ACT cliënt..</a:t>
            </a:r>
            <a:endParaRPr lang="nl-NL" sz="2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10</a:t>
            </a:fld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331640" y="1263650"/>
            <a:ext cx="55446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 is een 38 jarige ongehuwde alleenstaande man van Nederlandse afkomst, zelfstandig wonend met </a:t>
            </a:r>
            <a:r>
              <a:rPr lang="nl-NL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lager of voorbereidend beroepsonderwijs </a:t>
            </a:r>
            <a:r>
              <a:rPr lang="nl-NL" sz="2400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als hoogst afgeronde opleiding </a:t>
            </a:r>
            <a:endParaRPr lang="nl-NL" sz="24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AutoShape 2" descr="data:image/jpeg;base64,/9j/4AAQSkZJRgABAQAAAQABAAD/2wCEAAkGBwgHBhAIBwgWEQ8QGRsYFRgUGBUdFRIWIBIiIiAdHxwYHDQsJCAsHhUfITEtMTU3OjowHis/RDUsQCgvLiwBCgoKBQUFDgUFDisZExkrKysrKysrKysrKysrKysrKysrKysrKysrKysrKysrKysrKysrKysrKysrKysrKysrK//AABEIAP8AxQMBIgACEQEDEQH/xAAcAAEBAQEBAQEBAQAAAAAAAAAABwgGBQMEAQL/xABBEAEAAQIEAQYJCAoDAQAAAAAAAQIDBAUHEQYSITE3dLQINkFRcXJzgbMTImGSobLC0RUjMjVCUlRikbEXgqIU/8QAFAEBAAAAAAAAAAAAAAAAAAAAAP/EABQRAQAAAAAAAAAAAAAAAAAAAAD/2gAMAwEAAhEDEQA/ALiAAAAAAAAAAAAAAAAAAAAAAAAAAAAAAAAAAAAAAAAAAAAAAAAAAAAAAAAAAAAAAAAAAAAAAAAAAAAAAAAAAAAAAAA/kzERvL+su6paiY/ifNbuCwOJmjL7dU00U0TMRe25uXXtPzt554joiNubfeZDTdnF4a/XNFnEUVVR0xTVEzHuiX3Ygw9+7hr1N/D3ZorpnemqmZiqmfPEx0NHaJ8e4nifB3Mqzi5y8Xh4iqmvy3bW+28/3UzMRM+XePLvMhUQAAAAAAAAAAAAAAAAAAAAAf4vUTcs1URVtNUTG/m5mJcbhb2CxlzCYmjk3LVVVFceaqmraY/zDbqbajaT4Li3FTmWAxEYbFz+3MxvbvbRtHKiOeKujnjyR0T0gzKrHg5YK/d4uxGMpj9XasTTVP8AdXcp5Mf+Kp/6vpgdBM+rxPJx+aYe3b/mo+Urq91M00/7WzhHhfLeE8opy3K7c8nprqq567le37VU+73A9sAAAAAAAAAAAAAAAAAAABB9S9YsXGOryrhK9FFu3M0139omquqJ54t780U9Mb+XybdM1nj/ABl7L+CsfisNVtXRZr5Mx00zNO2/u33Y7B6WKz/OcZc+UxWbX7lXnqu3Jn7ZfD9KZh/X3fr1/m/IA/X+lMw/r7v16/zP0pmH9fd+vX+b8gDosk454myS/FzA5zd2j+Cuqa7cx5ppr3j6PO0TphqDh+NcvqovURaxtmI+Vojfk1R/PRv/AA79MeSfTEzlR22jWNvYPUbB/I1bRdmq3VH81M255v8AMRPuBq0AAAAAAAAAAAAAAAAAHL6n9X+Y+xqZEa71P6v8x9jUyIDudWOG8s4ZzPCWMptVU03sPTcr5VU1b1zVMT0+iHDKhr5++8v7Hb+/Ul4AAO0zjh7LsLpfl2fWbcxicTduUXJ5U7TTTXXEbU9EfsQ+Ok3WLl/tPwS9viLqOyftF74lx4mk3WLl/tPwSDWoAAAAAAAAAAAAAAAAAOX1P6v8x9jUyI13qf1f5j7GpkQFQ18/feX9jt/fqS9UNfP33l/Y7f36kvAABSeIuo7J+0XviXHiaTdYuX+0/BL2+Iuo7J+0XviXHiaTdYuX+0/BINagAAAAAAAAAAAAAAAAA5jU2mqrT/MYpjf9RXPuiN5+yGQ24blui7bm3cpiaao2mJjeJjzTEuLwWlPB+CzaMys5Z8+mrlU01V1zbpq36YpmfsnmBI9fqZpzzAU1RtMYSjf6Pn1JcrXhIeNuF7PHxq0lAFD1A4GyvhvhHLs3wN+7VdxkUzXFyqiaKd7MVfNimiJ6Z8syngKVxFTP/BmT1bc0Yi98S7+TxNJKaqtRsvimN/1kzzeaLdUz9kLVpXk2X59pDhcuzbDRds1zd3pnfp/+mvaYmOeJjzw6HhXT7hzhXFVYvKMHMXqo25ddU1VU0+aN+j/YOpAAAAAAAAAAAAAAAAAAABnbwkPG3C9nj41aSq14SHjbhezx8atJQWvWXq1yP1bfdYRRa9ZerXI/Vt91hFAao0P6s8H6bvea3duE0P6s8H6bvea3dgAAAAAAAAAAAAAAAAAAAAzt4SHjbhezx8atJVa8JDxtwvZ4+NWkoLXrL1a5H6tvusIotesvVrkfq2+6wigNUaH9WeD9N3vNbu3CaH9WeD9N3vNbuwAAAAAAAAAAAAAAAAAAAAZ28JDxtwvZ4+NWkqteEh424Xs8fGrSUFr1l6tcj9W33WEUWvWXq1yP1bfdYRQGqND+rPB+m73mt3bhND+rPB+m73mt3YAAAAAAAAAAAAAAAAAAAAJDrxwTmOe02M5yfDzersUzRct0xvXNG+8VUx5dpmd4jn5480pDw5wHxFn2Z04Kxld23EztXcuUVU0Wo355maojnjzdMteAJ3qnwPfz7gizl+Txyr2B5M26Z2j5Smm3yZp3nonbaY9G3lZ8wvB/EuLx8YGxkV/5XfbabdVMR6ZqiIiPpmdmxwHgcB5BVwxwnhsouVxVXapnlzG+011VTVVtv5N6piPoe+AAAAAAAAAAAAAAAAAAAAAAAAAAAAAAAAAAAAAAAAAAAAAAAAAAAAAAAAAAAAAAAAAAAAAAAAAAAAAAAAAAAAAAAAAP/9k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3381375" y="-1165225"/>
            <a:ext cx="18764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3" name="Tijdelijke aanduiding voor inhoud 1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59832" y="4077072"/>
            <a:ext cx="1876425" cy="232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12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/>
              <a:t>Hoofddiagnose</a:t>
            </a:r>
            <a:r>
              <a:rPr lang="en-US" b="1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oor</a:t>
            </a:r>
            <a:r>
              <a:rPr lang="en-US" dirty="0" smtClean="0"/>
              <a:t> 819 van de 955 </a:t>
            </a:r>
            <a:r>
              <a:rPr lang="en-US" dirty="0" err="1" smtClean="0"/>
              <a:t>cliënten</a:t>
            </a:r>
            <a:r>
              <a:rPr lang="en-US" dirty="0" smtClean="0"/>
              <a:t> </a:t>
            </a:r>
            <a:r>
              <a:rPr lang="en-US" dirty="0" err="1" smtClean="0"/>
              <a:t>ingevuld</a:t>
            </a:r>
            <a:r>
              <a:rPr lang="en-US" dirty="0" smtClean="0"/>
              <a:t> (=86%):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sz="2000" dirty="0"/>
              <a:t>Personality disorders: 25%</a:t>
            </a:r>
          </a:p>
          <a:p>
            <a:r>
              <a:rPr lang="en-US" sz="2000" dirty="0" smtClean="0"/>
              <a:t>Schizophrenia </a:t>
            </a:r>
            <a:r>
              <a:rPr lang="en-US" sz="2000" dirty="0"/>
              <a:t>and other psychotic </a:t>
            </a:r>
            <a:r>
              <a:rPr lang="en-US" sz="2000" dirty="0" smtClean="0"/>
              <a:t>disorders</a:t>
            </a:r>
            <a:r>
              <a:rPr lang="en-US" sz="2000" dirty="0"/>
              <a:t>:</a:t>
            </a:r>
            <a:r>
              <a:rPr lang="en-US" sz="2000" dirty="0" smtClean="0"/>
              <a:t> </a:t>
            </a:r>
            <a:r>
              <a:rPr lang="nl-NL" sz="2000" dirty="0" smtClean="0"/>
              <a:t>19%</a:t>
            </a:r>
          </a:p>
          <a:p>
            <a:r>
              <a:rPr lang="en-US" sz="2000" dirty="0" smtClean="0"/>
              <a:t>Substance-related disorders: 19%</a:t>
            </a:r>
          </a:p>
          <a:p>
            <a:r>
              <a:rPr lang="en-US" sz="2000" dirty="0"/>
              <a:t>Disorders usually first diagnosed in infancy, childhood or adolescence: 14% </a:t>
            </a:r>
            <a:endParaRPr lang="en-US" sz="2000" dirty="0" smtClean="0"/>
          </a:p>
          <a:p>
            <a:r>
              <a:rPr lang="en-US" sz="2000" dirty="0"/>
              <a:t>Mood disorders: 8</a:t>
            </a:r>
            <a:r>
              <a:rPr lang="en-US" sz="2000" dirty="0" smtClean="0"/>
              <a:t>%</a:t>
            </a:r>
          </a:p>
          <a:p>
            <a:r>
              <a:rPr lang="en-US" sz="2000" dirty="0"/>
              <a:t>Anxiety </a:t>
            </a:r>
            <a:r>
              <a:rPr lang="en-US" sz="2000" dirty="0" smtClean="0"/>
              <a:t>disorders: 4%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Diagnose (DSM-IV)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240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Fuctioneren</a:t>
            </a:r>
            <a:r>
              <a:rPr lang="nl-NL" dirty="0" smtClean="0"/>
              <a:t> gemeten met </a:t>
            </a:r>
            <a:r>
              <a:rPr lang="nl-NL" b="1" dirty="0" smtClean="0"/>
              <a:t>GAF</a:t>
            </a:r>
            <a:r>
              <a:rPr lang="nl-NL" dirty="0" smtClean="0"/>
              <a:t> </a:t>
            </a:r>
            <a:r>
              <a:rPr lang="nl-NL" sz="2800" dirty="0" smtClean="0"/>
              <a:t>(n=848): </a:t>
            </a:r>
            <a:r>
              <a:rPr lang="nl-NL" dirty="0" smtClean="0"/>
              <a:t>gem. 45.5 </a:t>
            </a:r>
            <a:r>
              <a:rPr lang="nl-NL" sz="2800" dirty="0" smtClean="0"/>
              <a:t>(min 20; max 80)</a:t>
            </a:r>
          </a:p>
          <a:p>
            <a:pPr marL="0" indent="0">
              <a:buNone/>
            </a:pPr>
            <a:endParaRPr lang="nl-NL" sz="2800" dirty="0"/>
          </a:p>
          <a:p>
            <a:r>
              <a:rPr lang="nl-NL" sz="2800" dirty="0" smtClean="0"/>
              <a:t>Intelligentie </a:t>
            </a:r>
            <a:endParaRPr lang="nl-NL" sz="2800" dirty="0"/>
          </a:p>
          <a:p>
            <a:pPr marL="0" indent="0">
              <a:buNone/>
            </a:pPr>
            <a:r>
              <a:rPr lang="nl-NL" sz="2800" b="1" dirty="0" smtClean="0"/>
              <a:t>IQ totaal </a:t>
            </a:r>
            <a:r>
              <a:rPr lang="nl-NL" sz="2800" dirty="0" smtClean="0"/>
              <a:t>(n=270): 73.7 (range 44-125)</a:t>
            </a:r>
          </a:p>
          <a:p>
            <a:pPr marL="0" indent="0">
              <a:buNone/>
            </a:pPr>
            <a:r>
              <a:rPr lang="nl-NL" sz="2800" dirty="0" smtClean="0"/>
              <a:t>IQ verbaal (n=167): 73 (46-115)</a:t>
            </a:r>
          </a:p>
          <a:p>
            <a:pPr marL="0" indent="0">
              <a:buNone/>
            </a:pPr>
            <a:r>
              <a:rPr lang="nl-NL" sz="2800" dirty="0" smtClean="0"/>
              <a:t>IQ </a:t>
            </a:r>
            <a:r>
              <a:rPr lang="nl-NL" sz="2800" dirty="0" err="1" smtClean="0"/>
              <a:t>performaal</a:t>
            </a:r>
            <a:r>
              <a:rPr lang="nl-NL" sz="2800" dirty="0" smtClean="0"/>
              <a:t>: 73  (50-132)</a:t>
            </a:r>
          </a:p>
          <a:p>
            <a:pPr marL="0" indent="0">
              <a:buNone/>
            </a:pPr>
            <a:endParaRPr lang="nl-NL" sz="2800" dirty="0"/>
          </a:p>
          <a:p>
            <a:pPr marL="0" indent="0">
              <a:buNone/>
            </a:pPr>
            <a:r>
              <a:rPr lang="nl-NL" sz="1400" dirty="0"/>
              <a:t>Het IQ is ingevuld door </a:t>
            </a:r>
            <a:r>
              <a:rPr lang="nl-NL" sz="1400" dirty="0" smtClean="0"/>
              <a:t>3 teams: </a:t>
            </a:r>
            <a:r>
              <a:rPr lang="nl-NL" sz="1400" dirty="0" err="1" smtClean="0"/>
              <a:t>Lentis</a:t>
            </a:r>
            <a:r>
              <a:rPr lang="nl-NL" sz="1400" dirty="0"/>
              <a:t>, </a:t>
            </a:r>
            <a:r>
              <a:rPr lang="nl-NL" sz="1400" dirty="0" err="1"/>
              <a:t>Trajectum</a:t>
            </a:r>
            <a:r>
              <a:rPr lang="nl-NL" sz="1400" dirty="0"/>
              <a:t> en </a:t>
            </a:r>
            <a:r>
              <a:rPr lang="nl-NL" sz="1400" dirty="0" err="1" smtClean="0"/>
              <a:t>Altrecht</a:t>
            </a:r>
            <a:r>
              <a:rPr lang="nl-NL" sz="1400" dirty="0" smtClean="0"/>
              <a:t> </a:t>
            </a:r>
            <a:r>
              <a:rPr lang="nl-NL" sz="1400" dirty="0" err="1" smtClean="0"/>
              <a:t>Aventurijn</a:t>
            </a:r>
            <a:r>
              <a:rPr lang="nl-NL" sz="1400" dirty="0" smtClean="0"/>
              <a:t>.</a:t>
            </a:r>
            <a:endParaRPr lang="nl-NL" sz="1400" dirty="0"/>
          </a:p>
          <a:p>
            <a:pPr marL="0" indent="0">
              <a:buNone/>
            </a:pPr>
            <a:r>
              <a:rPr lang="nl-NL" sz="1400" dirty="0" err="1"/>
              <a:t>Lentis</a:t>
            </a:r>
            <a:r>
              <a:rPr lang="nl-NL" sz="1400" dirty="0"/>
              <a:t>: IQ totaal 79.6 IQ verbaal 83.6 en IQ </a:t>
            </a:r>
            <a:r>
              <a:rPr lang="nl-NL" sz="1400" dirty="0" err="1"/>
              <a:t>performaal</a:t>
            </a:r>
            <a:r>
              <a:rPr lang="nl-NL" sz="1400" dirty="0"/>
              <a:t> 79.3</a:t>
            </a:r>
          </a:p>
          <a:p>
            <a:pPr marL="0" indent="0">
              <a:spcBef>
                <a:spcPct val="30000"/>
              </a:spcBef>
              <a:buClrTx/>
              <a:buNone/>
              <a:defRPr/>
            </a:pPr>
            <a:r>
              <a:rPr lang="nl-NL" sz="1400" dirty="0" err="1"/>
              <a:t>Trajectum</a:t>
            </a:r>
            <a:r>
              <a:rPr lang="nl-NL" sz="1400" dirty="0"/>
              <a:t>: IQ totaal 71.0 IQ verbaal 70.9 en IQ </a:t>
            </a:r>
            <a:r>
              <a:rPr lang="nl-NL" sz="1400" dirty="0" err="1"/>
              <a:t>performaal</a:t>
            </a:r>
            <a:r>
              <a:rPr lang="nl-NL" sz="1400" dirty="0"/>
              <a:t> 73.1</a:t>
            </a:r>
          </a:p>
          <a:p>
            <a:pPr marL="0" indent="0">
              <a:spcBef>
                <a:spcPct val="30000"/>
              </a:spcBef>
              <a:buClrTx/>
              <a:buNone/>
              <a:defRPr/>
            </a:pPr>
            <a:r>
              <a:rPr lang="nl-NL" sz="1400" dirty="0" err="1"/>
              <a:t>Altrecht</a:t>
            </a:r>
            <a:r>
              <a:rPr lang="nl-NL" sz="1400" dirty="0"/>
              <a:t>: IQ totaal 71.1 IQ verbaal 72.4 en IQ </a:t>
            </a:r>
            <a:r>
              <a:rPr lang="nl-NL" sz="1400" dirty="0" err="1"/>
              <a:t>performaal</a:t>
            </a:r>
            <a:r>
              <a:rPr lang="nl-NL" sz="1400" dirty="0"/>
              <a:t> 75.1</a:t>
            </a:r>
          </a:p>
          <a:p>
            <a:pPr marL="0" indent="0">
              <a:buNone/>
            </a:pPr>
            <a:endParaRPr lang="nl-NL" sz="28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GAF en IQ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579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b="1" dirty="0"/>
              <a:t>M</a:t>
            </a:r>
            <a:r>
              <a:rPr lang="nl-NL" sz="2400" b="1" dirty="0" smtClean="0"/>
              <a:t>aatregel</a:t>
            </a:r>
            <a:r>
              <a:rPr lang="nl-NL" sz="2400" dirty="0"/>
              <a:t> </a:t>
            </a:r>
            <a:r>
              <a:rPr lang="nl-NL" sz="2400" dirty="0" smtClean="0"/>
              <a:t>in afgelopen jaar (n=678 ): 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ja civiel:9%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ja strafrechtelijk:46%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ja beide:1%</a:t>
            </a:r>
          </a:p>
          <a:p>
            <a:pPr marL="0" indent="0">
              <a:buNone/>
            </a:pPr>
            <a:r>
              <a:rPr lang="nl-NL" sz="2000" dirty="0"/>
              <a:t>	</a:t>
            </a:r>
            <a:r>
              <a:rPr lang="nl-NL" sz="2000" dirty="0" smtClean="0"/>
              <a:t>nee:44%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400" b="1" dirty="0" smtClean="0"/>
              <a:t>Sociale overlast</a:t>
            </a:r>
            <a:r>
              <a:rPr lang="nl-NL" sz="2400" dirty="0" smtClean="0"/>
              <a:t> </a:t>
            </a:r>
            <a:r>
              <a:rPr lang="nl-NL" sz="2000" dirty="0" smtClean="0"/>
              <a:t>(lawaai, ruzie, troep enz.) </a:t>
            </a:r>
            <a:r>
              <a:rPr lang="nl-NL" sz="2400" dirty="0" smtClean="0"/>
              <a:t>veroorzaakt in afgelopen jaar (n=409):</a:t>
            </a:r>
          </a:p>
          <a:p>
            <a:pPr marL="0" indent="0">
              <a:buNone/>
            </a:pPr>
            <a:r>
              <a:rPr lang="nl-NL" sz="2400" dirty="0" smtClean="0"/>
              <a:t>nee </a:t>
            </a:r>
            <a:r>
              <a:rPr lang="nl-NL" sz="2400" dirty="0" smtClean="0">
                <a:solidFill>
                  <a:srgbClr val="FF0000"/>
                </a:solidFill>
              </a:rPr>
              <a:t>60%</a:t>
            </a:r>
          </a:p>
          <a:p>
            <a:pPr marL="0" indent="0">
              <a:buNone/>
            </a:pPr>
            <a:r>
              <a:rPr lang="nl-NL" sz="2400" dirty="0"/>
              <a:t>Ja, </a:t>
            </a:r>
            <a:r>
              <a:rPr lang="nl-NL" sz="2400" dirty="0" smtClean="0"/>
              <a:t>af </a:t>
            </a:r>
            <a:r>
              <a:rPr lang="nl-NL" sz="2400" dirty="0"/>
              <a:t>en toe wat lichte </a:t>
            </a:r>
            <a:r>
              <a:rPr lang="nl-NL" sz="2400" dirty="0" smtClean="0"/>
              <a:t>overlast </a:t>
            </a:r>
            <a:r>
              <a:rPr lang="nl-NL" sz="2400" dirty="0" smtClean="0">
                <a:solidFill>
                  <a:srgbClr val="FF0000"/>
                </a:solidFill>
              </a:rPr>
              <a:t>18%</a:t>
            </a:r>
          </a:p>
          <a:p>
            <a:pPr marL="0" indent="0">
              <a:buNone/>
            </a:pPr>
            <a:r>
              <a:rPr lang="nl-NL" sz="2400" dirty="0"/>
              <a:t>Ja, </a:t>
            </a:r>
            <a:r>
              <a:rPr lang="nl-NL" sz="2400" dirty="0" smtClean="0"/>
              <a:t>af </a:t>
            </a:r>
            <a:r>
              <a:rPr lang="nl-NL" sz="2400" dirty="0"/>
              <a:t>en toe </a:t>
            </a:r>
            <a:r>
              <a:rPr lang="nl-NL" sz="2400" dirty="0" smtClean="0"/>
              <a:t>overlast </a:t>
            </a:r>
            <a:r>
              <a:rPr lang="nl-NL" sz="2400" dirty="0" smtClean="0">
                <a:solidFill>
                  <a:srgbClr val="FF0000"/>
                </a:solidFill>
              </a:rPr>
              <a:t>13%</a:t>
            </a:r>
            <a:endParaRPr lang="nl-NL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sz="2400" dirty="0"/>
              <a:t>Ja, </a:t>
            </a:r>
            <a:r>
              <a:rPr lang="nl-NL" sz="2400" dirty="0" smtClean="0"/>
              <a:t>regelmatig overlast </a:t>
            </a:r>
            <a:r>
              <a:rPr lang="nl-NL" sz="2400" dirty="0" smtClean="0">
                <a:solidFill>
                  <a:srgbClr val="FF0000"/>
                </a:solidFill>
              </a:rPr>
              <a:t>4%</a:t>
            </a:r>
          </a:p>
          <a:p>
            <a:pPr marL="0" indent="0">
              <a:buNone/>
            </a:pPr>
            <a:r>
              <a:rPr lang="nl-NL" sz="2400" dirty="0" smtClean="0"/>
              <a:t>Ja, vaak ernstige overlast </a:t>
            </a:r>
            <a:r>
              <a:rPr lang="nl-NL" sz="2400" dirty="0">
                <a:solidFill>
                  <a:srgbClr val="FF0000"/>
                </a:solidFill>
              </a:rPr>
              <a:t>4%</a:t>
            </a:r>
            <a:endParaRPr lang="nl-NL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Maatregel &amp; overlast 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8296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b="1" dirty="0" smtClean="0"/>
              <a:t>Opname</a:t>
            </a:r>
            <a:r>
              <a:rPr lang="nl-NL" sz="2800" dirty="0" smtClean="0"/>
              <a:t> in afgelopen </a:t>
            </a:r>
            <a:r>
              <a:rPr lang="nl-NL" sz="2800" dirty="0" err="1" smtClean="0"/>
              <a:t>jr</a:t>
            </a:r>
            <a:r>
              <a:rPr lang="nl-NL" sz="2800" dirty="0" smtClean="0"/>
              <a:t> (n=505): 24% ja </a:t>
            </a:r>
          </a:p>
          <a:p>
            <a:endParaRPr lang="nl-NL" sz="2800" dirty="0" smtClean="0"/>
          </a:p>
          <a:p>
            <a:r>
              <a:rPr lang="nl-NL" sz="2800" dirty="0"/>
              <a:t>C</a:t>
            </a:r>
            <a:r>
              <a:rPr lang="nl-NL" sz="2800" dirty="0" smtClean="0"/>
              <a:t>ontact </a:t>
            </a:r>
            <a:r>
              <a:rPr lang="nl-NL" sz="2800" b="1" dirty="0" smtClean="0"/>
              <a:t>politie/justitie</a:t>
            </a:r>
            <a:r>
              <a:rPr lang="nl-NL" sz="2800" dirty="0" smtClean="0"/>
              <a:t> in </a:t>
            </a:r>
            <a:r>
              <a:rPr lang="nl-NL" sz="2800" dirty="0" err="1" smtClean="0"/>
              <a:t>afg</a:t>
            </a:r>
            <a:r>
              <a:rPr lang="nl-NL" sz="2800" dirty="0" smtClean="0"/>
              <a:t> </a:t>
            </a:r>
            <a:r>
              <a:rPr lang="nl-NL" sz="2800" dirty="0" err="1" smtClean="0"/>
              <a:t>jr</a:t>
            </a:r>
            <a:r>
              <a:rPr lang="nl-NL" sz="2800" dirty="0" smtClean="0"/>
              <a:t>: 67% ja</a:t>
            </a:r>
            <a:endParaRPr lang="nl-NL" sz="2800" dirty="0"/>
          </a:p>
          <a:p>
            <a:endParaRPr lang="nl-NL" sz="2800" dirty="0"/>
          </a:p>
          <a:p>
            <a:r>
              <a:rPr lang="nl-NL" sz="2800" b="1" dirty="0" smtClean="0"/>
              <a:t>Detentie</a:t>
            </a:r>
            <a:r>
              <a:rPr lang="nl-NL" sz="2800" dirty="0" smtClean="0"/>
              <a:t> in afgelopen jaar:27% ja </a:t>
            </a:r>
            <a:endParaRPr lang="nl-NL" sz="2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242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l-NL" sz="1400" dirty="0" smtClean="0"/>
              <a:t>Data van NHN, Drenthe, </a:t>
            </a:r>
            <a:r>
              <a:rPr lang="nl-NL" sz="1400" dirty="0" err="1" smtClean="0"/>
              <a:t>Lentis</a:t>
            </a:r>
            <a:r>
              <a:rPr lang="nl-NL" sz="1400" dirty="0" smtClean="0"/>
              <a:t>, Friesland </a:t>
            </a:r>
          </a:p>
          <a:p>
            <a:pPr marL="0" indent="0" algn="ctr">
              <a:buNone/>
            </a:pPr>
            <a:endParaRPr lang="nl-NL" sz="1200" dirty="0" smtClean="0"/>
          </a:p>
          <a:p>
            <a:pPr marL="0" indent="0">
              <a:buNone/>
            </a:pPr>
            <a:r>
              <a:rPr lang="nl-NL" sz="2800" b="1" dirty="0" smtClean="0"/>
              <a:t>HoNOS 12 items totaalscore* </a:t>
            </a:r>
            <a:r>
              <a:rPr lang="nl-NL" sz="2800" dirty="0" smtClean="0"/>
              <a:t>(n=308):</a:t>
            </a:r>
            <a:endParaRPr lang="nl-NL" sz="2800" dirty="0"/>
          </a:p>
          <a:p>
            <a:pPr marL="0" indent="0">
              <a:buNone/>
            </a:pPr>
            <a:r>
              <a:rPr lang="nl-NL" sz="2800" dirty="0" smtClean="0"/>
              <a:t>Gemiddelde score: 11.4 (range 0-33.0)</a:t>
            </a:r>
            <a:r>
              <a:rPr lang="nl-NL" dirty="0"/>
              <a:t>	</a:t>
            </a:r>
          </a:p>
          <a:p>
            <a:pPr marL="0" indent="0">
              <a:buNone/>
            </a:pPr>
            <a:r>
              <a:rPr lang="nl-NL" dirty="0"/>
              <a:t>		</a:t>
            </a:r>
          </a:p>
          <a:p>
            <a:pPr marL="0" indent="0">
              <a:buNone/>
            </a:pPr>
            <a:r>
              <a:rPr lang="nl-NL" sz="2800" b="1" dirty="0" smtClean="0"/>
              <a:t>HoNOS gemiddelde totaalscore </a:t>
            </a:r>
            <a:r>
              <a:rPr lang="nl-NL" sz="2800" b="1" dirty="0"/>
              <a:t>12 </a:t>
            </a:r>
            <a:r>
              <a:rPr lang="nl-NL" sz="2800" b="1" dirty="0" smtClean="0"/>
              <a:t>items** </a:t>
            </a:r>
            <a:r>
              <a:rPr lang="nl-NL" sz="2800" dirty="0" smtClean="0"/>
              <a:t>(n=349):  </a:t>
            </a:r>
            <a:r>
              <a:rPr lang="nl-NL" dirty="0"/>
              <a:t>	</a:t>
            </a:r>
          </a:p>
          <a:p>
            <a:pPr marL="0" indent="0">
              <a:buNone/>
            </a:pPr>
            <a:r>
              <a:rPr lang="nl-NL" dirty="0" smtClean="0"/>
              <a:t>Gemiddelde: 1.0 (range 0-2.8)</a:t>
            </a:r>
            <a:r>
              <a:rPr lang="nl-NL" dirty="0"/>
              <a:t>	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1200" dirty="0" smtClean="0"/>
              <a:t>* Totaalscore HoNOS wordt alleen berekend als alle items ingevuld zijn.</a:t>
            </a:r>
          </a:p>
          <a:p>
            <a:pPr marL="0" indent="0">
              <a:buNone/>
            </a:pPr>
            <a:r>
              <a:rPr lang="nl-NL" sz="1200" dirty="0" smtClean="0"/>
              <a:t>** Gemiddelde score HoNOS wordt berekend indien minder dan 20% van de items ontbreekt. </a:t>
            </a:r>
          </a:p>
          <a:p>
            <a:pPr marL="0" indent="0">
              <a:buNone/>
            </a:pPr>
            <a:endParaRPr lang="nl-NL" sz="1200" dirty="0"/>
          </a:p>
          <a:p>
            <a:endParaRPr lang="nl-NL" dirty="0"/>
          </a:p>
          <a:p>
            <a:pPr marL="0" indent="0" algn="ctr"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HoNOS</a:t>
            </a:r>
            <a:br>
              <a:rPr lang="nl-NL" sz="2800" dirty="0" smtClean="0"/>
            </a:br>
            <a:r>
              <a:rPr lang="nl-NL" sz="2400" dirty="0" smtClean="0"/>
              <a:t>sociaal en psychisch functioneren </a:t>
            </a:r>
            <a:endParaRPr lang="nl-NL" sz="24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173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179512" y="1071546"/>
            <a:ext cx="8784976" cy="5214974"/>
          </a:xfrm>
        </p:spPr>
        <p:txBody>
          <a:bodyPr/>
          <a:lstStyle/>
          <a:p>
            <a:r>
              <a:rPr lang="nl-NL" sz="2800" dirty="0" smtClean="0"/>
              <a:t>HoNOS 8 Overige psychische en gedragsproblemen </a:t>
            </a:r>
            <a:r>
              <a:rPr lang="nl-NL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gemiddelde score 1.76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nl-NL" sz="14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Angst en Gespannenheid meest ingevuld als overige probleem </a:t>
            </a:r>
          </a:p>
          <a:p>
            <a:pPr marL="0" indent="0">
              <a:buNone/>
            </a:pPr>
            <a:endParaRPr lang="nl-NL" sz="2000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nl-NL" sz="2800" dirty="0" smtClean="0"/>
              <a:t>HoNOS 9 Problemen relaties </a:t>
            </a:r>
            <a:r>
              <a:rPr lang="nl-NL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gemiddelde score </a:t>
            </a:r>
            <a:r>
              <a:rPr lang="nl-NL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1.72</a:t>
            </a:r>
          </a:p>
          <a:p>
            <a:pPr marL="0" indent="0">
              <a:buNone/>
            </a:pPr>
            <a:endParaRPr lang="nl-NL" sz="2000" dirty="0" smtClean="0"/>
          </a:p>
          <a:p>
            <a:r>
              <a:rPr lang="nl-NL" sz="2800" dirty="0" smtClean="0"/>
              <a:t>HoNOS 10 Problemen ADL </a:t>
            </a:r>
            <a:r>
              <a:rPr lang="nl-NL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gemiddelde score </a:t>
            </a:r>
            <a:r>
              <a:rPr lang="nl-NL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1.26</a:t>
            </a:r>
          </a:p>
          <a:p>
            <a:pPr marL="0" indent="0">
              <a:buNone/>
            </a:pPr>
            <a:endParaRPr lang="nl-NL" sz="2000" dirty="0" smtClean="0"/>
          </a:p>
          <a:p>
            <a:r>
              <a:rPr lang="nl-NL" sz="2800" dirty="0" smtClean="0"/>
              <a:t>HoNOS 1 Hyperactief, agressief..</a:t>
            </a:r>
            <a:r>
              <a:rPr lang="nl-NL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nl-NL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gem </a:t>
            </a:r>
            <a:r>
              <a:rPr lang="nl-NL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score </a:t>
            </a:r>
            <a:r>
              <a:rPr lang="nl-NL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1.04</a:t>
            </a:r>
          </a:p>
          <a:p>
            <a:pPr marL="0" indent="0">
              <a:buNone/>
            </a:pPr>
            <a:endParaRPr lang="nl-NL" sz="2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nl-NL" sz="2800" dirty="0" smtClean="0"/>
              <a:t>HoNOS 5 Lichamelijke problemen </a:t>
            </a:r>
            <a:r>
              <a:rPr lang="nl-NL" sz="2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gem score </a:t>
            </a:r>
            <a:r>
              <a:rPr lang="nl-NL" sz="2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1.02 </a:t>
            </a:r>
            <a:endParaRPr lang="nl-NL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Hoge scores HoNOS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57534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nl-NL" sz="1400" dirty="0" smtClean="0"/>
              <a:t>Data van NHN, </a:t>
            </a:r>
            <a:r>
              <a:rPr lang="nl-NL" sz="1400" dirty="0" err="1" smtClean="0"/>
              <a:t>Lentis</a:t>
            </a:r>
            <a:r>
              <a:rPr lang="nl-NL" sz="1400" dirty="0" smtClean="0"/>
              <a:t> en Friesland  </a:t>
            </a:r>
          </a:p>
          <a:p>
            <a:endParaRPr lang="nl-NL" sz="1800" dirty="0" smtClean="0"/>
          </a:p>
          <a:p>
            <a:r>
              <a:rPr lang="nl-NL" sz="1800" b="1" dirty="0" smtClean="0"/>
              <a:t>HKT totaal </a:t>
            </a:r>
            <a:r>
              <a:rPr lang="nl-NL" sz="1800" dirty="0" smtClean="0"/>
              <a:t>(n=185): gemiddelde totaalscore 42.5 (range 0-88.0)</a:t>
            </a:r>
          </a:p>
          <a:p>
            <a:endParaRPr lang="nl-NL" sz="1800" dirty="0"/>
          </a:p>
          <a:p>
            <a:r>
              <a:rPr lang="nl-NL" sz="1800" dirty="0" smtClean="0"/>
              <a:t>HKT </a:t>
            </a:r>
            <a:r>
              <a:rPr lang="nl-NL" sz="1800" b="1" dirty="0" smtClean="0"/>
              <a:t>H</a:t>
            </a:r>
            <a:r>
              <a:rPr lang="nl-NL" sz="1800" dirty="0" smtClean="0"/>
              <a:t> items (n=192): 17.0 (range 0-38.0)</a:t>
            </a:r>
          </a:p>
          <a:p>
            <a:endParaRPr lang="nl-NL" sz="1800" dirty="0"/>
          </a:p>
          <a:p>
            <a:r>
              <a:rPr lang="nl-NL" sz="1800" dirty="0" smtClean="0"/>
              <a:t>HKT </a:t>
            </a:r>
            <a:r>
              <a:rPr lang="nl-NL" sz="1800" b="1" dirty="0" smtClean="0"/>
              <a:t>K</a:t>
            </a:r>
            <a:r>
              <a:rPr lang="nl-NL" sz="1800" dirty="0" smtClean="0"/>
              <a:t> items (n=189): 15.5 (range 0-39.0)</a:t>
            </a:r>
          </a:p>
          <a:p>
            <a:endParaRPr lang="nl-NL" sz="1800" dirty="0"/>
          </a:p>
          <a:p>
            <a:r>
              <a:rPr lang="nl-NL" sz="1800" dirty="0" smtClean="0"/>
              <a:t>HKT </a:t>
            </a:r>
            <a:r>
              <a:rPr lang="nl-NL" sz="1800" b="1" dirty="0" smtClean="0"/>
              <a:t>T</a:t>
            </a:r>
            <a:r>
              <a:rPr lang="nl-NL" sz="1800" dirty="0" smtClean="0"/>
              <a:t> items (n=155): 10.0 (range 0-21.0)</a:t>
            </a:r>
          </a:p>
          <a:p>
            <a:endParaRPr lang="nl-NL" sz="1800" dirty="0"/>
          </a:p>
          <a:p>
            <a:pPr marL="0" indent="0">
              <a:buNone/>
            </a:pPr>
            <a:endParaRPr lang="nl-NL" sz="1400" dirty="0"/>
          </a:p>
          <a:p>
            <a:pPr marL="0" indent="0">
              <a:buNone/>
            </a:pPr>
            <a:r>
              <a:rPr lang="nl-NL" sz="1400" dirty="0" smtClean="0"/>
              <a:t>HKT-30 heeft 30 items met scoremogelijkheden 0 t/m 4, waarbij score 4 is hoog risico;</a:t>
            </a:r>
          </a:p>
          <a:p>
            <a:pPr marL="0" indent="0">
              <a:buNone/>
            </a:pPr>
            <a:r>
              <a:rPr lang="nl-NL" sz="1400" dirty="0" smtClean="0"/>
              <a:t>Hoogst mogelijke score is 30*4=120;</a:t>
            </a:r>
          </a:p>
          <a:p>
            <a:pPr marL="0" indent="0">
              <a:buNone/>
            </a:pPr>
            <a:r>
              <a:rPr lang="nl-NL" sz="1400" dirty="0" smtClean="0"/>
              <a:t>H bestaat uit 11 items, K uit 13 items, T uit 6 items .</a:t>
            </a:r>
          </a:p>
          <a:p>
            <a:pPr marL="0" indent="0">
              <a:buNone/>
            </a:pPr>
            <a:endParaRPr lang="nl-NL" sz="1400" dirty="0" smtClean="0"/>
          </a:p>
          <a:p>
            <a:pPr marL="0" indent="0">
              <a:buNone/>
            </a:pPr>
            <a:endParaRPr lang="nl-NL" sz="1400" dirty="0" smtClean="0"/>
          </a:p>
          <a:p>
            <a:pPr marL="0" indent="0">
              <a:buNone/>
            </a:pPr>
            <a:r>
              <a:rPr lang="nl-NL" sz="1200" dirty="0" smtClean="0"/>
              <a:t>* HKT-30 wordt </a:t>
            </a:r>
            <a:r>
              <a:rPr lang="nl-NL" sz="1200" dirty="0"/>
              <a:t>berekend indien minder dan 20% van de items ontbreekt. </a:t>
            </a:r>
          </a:p>
          <a:p>
            <a:pPr marL="0" indent="0">
              <a:buNone/>
            </a:pPr>
            <a:endParaRPr lang="nl-NL" sz="1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Risicotaxatie: HKT-30*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7543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H7. Middelengebruik </a:t>
            </a:r>
            <a:r>
              <a:rPr lang="nl-NL" sz="2400" dirty="0" smtClean="0"/>
              <a:t>(gemiddelde score 2.52)</a:t>
            </a:r>
          </a:p>
          <a:p>
            <a:r>
              <a:rPr lang="nl-NL" sz="2800" dirty="0" smtClean="0"/>
              <a:t>H6. Arbeidsverleden </a:t>
            </a:r>
            <a:r>
              <a:rPr lang="nl-NL" sz="2400" dirty="0" smtClean="0"/>
              <a:t>(2.27)</a:t>
            </a:r>
          </a:p>
          <a:p>
            <a:r>
              <a:rPr lang="nl-NL" sz="2800" dirty="0" smtClean="0"/>
              <a:t>H5. Hulpverleningsgeschiedenis </a:t>
            </a:r>
            <a:r>
              <a:rPr lang="nl-NL" sz="2400" dirty="0" smtClean="0"/>
              <a:t>(2.22)</a:t>
            </a:r>
          </a:p>
          <a:p>
            <a:r>
              <a:rPr lang="nl-NL" sz="2800" dirty="0" smtClean="0"/>
              <a:t>T6. Stresserende omstandigheden </a:t>
            </a:r>
            <a:r>
              <a:rPr lang="nl-NL" sz="2400" dirty="0" smtClean="0"/>
              <a:t>(2.13)</a:t>
            </a:r>
          </a:p>
          <a:p>
            <a:r>
              <a:rPr lang="nl-NL" sz="2800" dirty="0" smtClean="0"/>
              <a:t>K13. </a:t>
            </a:r>
            <a:r>
              <a:rPr lang="nl-NL" sz="2800" dirty="0" err="1" smtClean="0"/>
              <a:t>Copingvaardigheden</a:t>
            </a:r>
            <a:r>
              <a:rPr lang="nl-NL" sz="2800" dirty="0" smtClean="0"/>
              <a:t> </a:t>
            </a:r>
            <a:r>
              <a:rPr lang="nl-NL" sz="2400" dirty="0" smtClean="0"/>
              <a:t>(1.87)</a:t>
            </a:r>
          </a:p>
          <a:p>
            <a:r>
              <a:rPr lang="nl-NL" sz="2800" dirty="0" smtClean="0"/>
              <a:t>T3. Dagbesteding </a:t>
            </a:r>
            <a:r>
              <a:rPr lang="nl-NL" sz="2400" dirty="0" smtClean="0"/>
              <a:t>(1.84)</a:t>
            </a:r>
          </a:p>
          <a:p>
            <a:r>
              <a:rPr lang="nl-NL" sz="2800" dirty="0" smtClean="0"/>
              <a:t>T5. Sociale steun en netwerk </a:t>
            </a:r>
            <a:r>
              <a:rPr lang="nl-NL" sz="2400" dirty="0" smtClean="0"/>
              <a:t>(1.83)</a:t>
            </a:r>
          </a:p>
          <a:p>
            <a:r>
              <a:rPr lang="nl-NL" sz="2800" dirty="0" smtClean="0"/>
              <a:t>K1. Probleeminzicht </a:t>
            </a:r>
            <a:r>
              <a:rPr lang="nl-NL" sz="2400" dirty="0" smtClean="0"/>
              <a:t>(1.80)</a:t>
            </a:r>
            <a:endParaRPr lang="nl-NL" sz="2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Hoge scores HKT-30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8872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32477" y="928688"/>
            <a:ext cx="8229600" cy="5357832"/>
          </a:xfrm>
        </p:spPr>
        <p:txBody>
          <a:bodyPr/>
          <a:lstStyle/>
          <a:p>
            <a:pPr marL="0" indent="0" algn="ctr">
              <a:buNone/>
            </a:pPr>
            <a:r>
              <a:rPr lang="nl-NL" sz="1400" dirty="0"/>
              <a:t>Data van </a:t>
            </a:r>
            <a:r>
              <a:rPr lang="nl-NL" sz="1400" dirty="0" smtClean="0"/>
              <a:t>NHN</a:t>
            </a:r>
            <a:r>
              <a:rPr lang="nl-NL" sz="1400" dirty="0"/>
              <a:t> </a:t>
            </a:r>
            <a:r>
              <a:rPr lang="nl-NL" sz="1400" dirty="0" smtClean="0"/>
              <a:t>en Drenthe </a:t>
            </a:r>
          </a:p>
          <a:p>
            <a:r>
              <a:rPr lang="nl-NL" sz="2800" b="1" dirty="0" smtClean="0">
                <a:solidFill>
                  <a:srgbClr val="00B050"/>
                </a:solidFill>
              </a:rPr>
              <a:t>START sterkten </a:t>
            </a:r>
            <a:r>
              <a:rPr lang="nl-NL" sz="2800" b="1" dirty="0" smtClean="0"/>
              <a:t>20 items (n=100): </a:t>
            </a:r>
          </a:p>
          <a:p>
            <a:pPr marL="0" indent="0">
              <a:buNone/>
            </a:pPr>
            <a:r>
              <a:rPr lang="nl-NL" sz="2400" b="1" dirty="0" smtClean="0"/>
              <a:t>gemiddelde totaalscore: 22.2 (range 1.3-39.0)</a:t>
            </a:r>
            <a:endParaRPr lang="nl-NL" sz="2400" b="1" dirty="0"/>
          </a:p>
          <a:p>
            <a:r>
              <a:rPr lang="nl-NL" sz="2800" b="1" dirty="0" smtClean="0">
                <a:solidFill>
                  <a:srgbClr val="EC142E"/>
                </a:solidFill>
              </a:rPr>
              <a:t>START risico’s </a:t>
            </a:r>
            <a:r>
              <a:rPr lang="nl-NL" sz="2800" b="1" dirty="0" smtClean="0"/>
              <a:t>20 items (n=103):</a:t>
            </a:r>
            <a:endParaRPr lang="nl-NL" sz="2800" b="1" dirty="0"/>
          </a:p>
          <a:p>
            <a:pPr marL="0" indent="0">
              <a:buNone/>
            </a:pPr>
            <a:r>
              <a:rPr lang="nl-NL" sz="2400" b="1" dirty="0" smtClean="0"/>
              <a:t>gemiddelde totaalscore: 15.4 (range 0-36.0)</a:t>
            </a:r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000" dirty="0" smtClean="0">
                <a:solidFill>
                  <a:srgbClr val="00B050"/>
                </a:solidFill>
              </a:rPr>
              <a:t>Hoogste scores sterkten</a:t>
            </a:r>
            <a:r>
              <a:rPr lang="nl-NL" sz="2000" dirty="0" smtClean="0"/>
              <a:t>: zelfverzorging, medicatievoorschriften; meewerken aan regels; sociale steun; gedrag</a:t>
            </a:r>
          </a:p>
          <a:p>
            <a:pPr marL="0" indent="0">
              <a:buNone/>
            </a:pPr>
            <a:r>
              <a:rPr lang="nl-NL" sz="2000" dirty="0" smtClean="0">
                <a:solidFill>
                  <a:srgbClr val="EC142E"/>
                </a:solidFill>
              </a:rPr>
              <a:t>Hoogste scores risico’s: </a:t>
            </a:r>
            <a:r>
              <a:rPr lang="nl-NL" sz="2000" dirty="0" smtClean="0">
                <a:solidFill>
                  <a:schemeClr val="tx1"/>
                </a:solidFill>
              </a:rPr>
              <a:t>coping; motivatie tot verandering; impulscontrole; emotionele status; inzicht </a:t>
            </a:r>
            <a:r>
              <a:rPr lang="nl-NL" dirty="0"/>
              <a:t>				</a:t>
            </a:r>
          </a:p>
          <a:p>
            <a:pPr marL="0" indent="0">
              <a:buNone/>
            </a:pPr>
            <a:r>
              <a:rPr lang="nl-NL" sz="1400" dirty="0" smtClean="0"/>
              <a:t>Scoremogelijkheden START: 0 t/m 2. </a:t>
            </a:r>
            <a:endParaRPr lang="nl-NL" sz="14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Risicotaxatie: START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19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62839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ROM </a:t>
            </a:r>
            <a:r>
              <a:rPr lang="nl-NL" sz="2400" dirty="0" err="1" smtClean="0"/>
              <a:t>t.t.v</a:t>
            </a:r>
            <a:r>
              <a:rPr lang="nl-NL" sz="2400" dirty="0" smtClean="0"/>
              <a:t>. </a:t>
            </a:r>
            <a:r>
              <a:rPr lang="nl-NL" sz="2400" dirty="0"/>
              <a:t>project FOR(F)ACT 2009-2011</a:t>
            </a:r>
          </a:p>
          <a:p>
            <a:r>
              <a:rPr lang="nl-NL" sz="2400" dirty="0"/>
              <a:t>W</a:t>
            </a:r>
            <a:r>
              <a:rPr lang="nl-NL" sz="2400" dirty="0" smtClean="0"/>
              <a:t>ens </a:t>
            </a:r>
            <a:r>
              <a:rPr lang="nl-NL" sz="2400" dirty="0"/>
              <a:t>uit veld om collectieve ROM voort te zetten </a:t>
            </a:r>
            <a:endParaRPr lang="nl-NL" sz="2400" dirty="0" smtClean="0"/>
          </a:p>
          <a:p>
            <a:pPr marL="0" indent="0">
              <a:buNone/>
            </a:pPr>
            <a:endParaRPr lang="nl-NL" sz="2400" dirty="0" smtClean="0"/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 smtClean="0"/>
              <a:t>In kaart brengen doelgroep FOR </a:t>
            </a:r>
            <a:r>
              <a:rPr lang="nl-NL" sz="2400" dirty="0"/>
              <a:t>(F)ACT </a:t>
            </a:r>
            <a:r>
              <a:rPr lang="nl-NL" sz="2400" dirty="0" smtClean="0"/>
              <a:t>teams</a:t>
            </a:r>
          </a:p>
          <a:p>
            <a:r>
              <a:rPr lang="nl-NL" sz="2400" dirty="0" smtClean="0"/>
              <a:t>In kaart brengen resultaten </a:t>
            </a:r>
            <a:r>
              <a:rPr lang="nl-NL" sz="2400" dirty="0"/>
              <a:t>FOR (F)ACT </a:t>
            </a:r>
            <a:r>
              <a:rPr lang="nl-NL" sz="2400" dirty="0" smtClean="0"/>
              <a:t>teams</a:t>
            </a:r>
            <a:endParaRPr lang="nl-NL" sz="2400" dirty="0"/>
          </a:p>
          <a:p>
            <a:r>
              <a:rPr lang="nl-NL" sz="2400" dirty="0" smtClean="0"/>
              <a:t>Vergelijking tussen teams </a:t>
            </a:r>
            <a:endParaRPr lang="nl-NL" sz="2400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Achtergrond &amp; doel 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408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dirty="0" smtClean="0">
                <a:solidFill>
                  <a:srgbClr val="00B050"/>
                </a:solidFill>
              </a:rPr>
              <a:t>We gaan de database verder aanvullen!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1 september 2015: aanlevering nieuwe data van dezelfde cliënten + eventueel nieuwe cliënten in het team</a:t>
            </a:r>
          </a:p>
          <a:p>
            <a:pPr marL="0" indent="0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 smtClean="0"/>
              <a:t>Maaike zorgt voor instructies </a:t>
            </a:r>
          </a:p>
          <a:p>
            <a:pPr marL="0" indent="0" algn="ctr">
              <a:buNone/>
            </a:pPr>
            <a:r>
              <a:rPr lang="nl-NL" sz="2000" dirty="0" smtClean="0"/>
              <a:t>(o.a. </a:t>
            </a:r>
            <a:r>
              <a:rPr lang="nl-NL" sz="2000" dirty="0" err="1" smtClean="0"/>
              <a:t>clientnummer</a:t>
            </a:r>
            <a:r>
              <a:rPr lang="nl-NL" sz="2000" dirty="0" smtClean="0"/>
              <a:t>/</a:t>
            </a:r>
            <a:r>
              <a:rPr lang="nl-NL" sz="2000" dirty="0" err="1" smtClean="0"/>
              <a:t>clientinitialen</a:t>
            </a:r>
            <a:r>
              <a:rPr lang="nl-NL" sz="2000" dirty="0" smtClean="0"/>
              <a:t> voor correcte koppeling van de metingen)</a:t>
            </a:r>
            <a:endParaRPr lang="nl-NL" sz="20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Vervolg 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20</a:t>
            </a:fld>
            <a:endParaRPr lang="nl-NL" dirty="0"/>
          </a:p>
        </p:txBody>
      </p:sp>
      <p:sp>
        <p:nvSpPr>
          <p:cNvPr id="7" name="Lachebekje 6"/>
          <p:cNvSpPr/>
          <p:nvPr/>
        </p:nvSpPr>
        <p:spPr>
          <a:xfrm>
            <a:off x="5940151" y="116632"/>
            <a:ext cx="781323" cy="647530"/>
          </a:xfrm>
          <a:prstGeom prst="smileyFac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3657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32477" y="928688"/>
            <a:ext cx="8229600" cy="5357832"/>
          </a:xfrm>
        </p:spPr>
        <p:txBody>
          <a:bodyPr/>
          <a:lstStyle/>
          <a:p>
            <a:r>
              <a:rPr lang="nl-NL" sz="2400" dirty="0" smtClean="0"/>
              <a:t>FOR ACT GGZ NHN</a:t>
            </a:r>
          </a:p>
          <a:p>
            <a:r>
              <a:rPr lang="nl-NL" sz="2400" dirty="0" smtClean="0"/>
              <a:t>FOR ACT GGZ Drenthe</a:t>
            </a:r>
          </a:p>
          <a:p>
            <a:r>
              <a:rPr lang="nl-NL" sz="2400" dirty="0" smtClean="0"/>
              <a:t>AFPN </a:t>
            </a:r>
            <a:r>
              <a:rPr lang="nl-NL" sz="2400" dirty="0" err="1" smtClean="0"/>
              <a:t>Lentis</a:t>
            </a:r>
            <a:r>
              <a:rPr lang="nl-NL" sz="2400" dirty="0" smtClean="0"/>
              <a:t> </a:t>
            </a:r>
          </a:p>
          <a:p>
            <a:r>
              <a:rPr lang="nl-NL" sz="2400" dirty="0" smtClean="0"/>
              <a:t>Forensisch verslavingszorg team </a:t>
            </a:r>
            <a:r>
              <a:rPr lang="nl-NL" sz="2400" dirty="0" err="1" smtClean="0"/>
              <a:t>Victas</a:t>
            </a:r>
            <a:r>
              <a:rPr lang="nl-NL" sz="2400" dirty="0" smtClean="0"/>
              <a:t> </a:t>
            </a:r>
          </a:p>
          <a:p>
            <a:r>
              <a:rPr lang="nl-NL" sz="2400" dirty="0" smtClean="0"/>
              <a:t>FOR GGZ Friesland </a:t>
            </a:r>
          </a:p>
          <a:p>
            <a:r>
              <a:rPr lang="nl-NL" sz="2400" dirty="0" smtClean="0"/>
              <a:t>FOR ACT LVB </a:t>
            </a:r>
            <a:r>
              <a:rPr lang="nl-NL" sz="2400" dirty="0" err="1" smtClean="0"/>
              <a:t>Altrecht</a:t>
            </a:r>
            <a:r>
              <a:rPr lang="nl-NL" sz="2400" dirty="0" smtClean="0"/>
              <a:t> </a:t>
            </a:r>
            <a:r>
              <a:rPr lang="nl-NL" sz="2400" dirty="0" err="1" smtClean="0"/>
              <a:t>Aventurijn</a:t>
            </a:r>
            <a:endParaRPr lang="nl-NL" sz="2400" dirty="0" smtClean="0"/>
          </a:p>
          <a:p>
            <a:r>
              <a:rPr lang="nl-NL" sz="2400" dirty="0" smtClean="0"/>
              <a:t>FOR ACT LVB team </a:t>
            </a:r>
            <a:r>
              <a:rPr lang="nl-NL" sz="2400" dirty="0" err="1" smtClean="0"/>
              <a:t>Trajectum</a:t>
            </a:r>
            <a:r>
              <a:rPr lang="nl-NL" sz="2400" dirty="0" smtClean="0"/>
              <a:t> </a:t>
            </a:r>
          </a:p>
          <a:p>
            <a:endParaRPr lang="nl-NL" sz="2400" dirty="0"/>
          </a:p>
          <a:p>
            <a:r>
              <a:rPr lang="nl-NL" sz="2400" dirty="0" smtClean="0"/>
              <a:t>FOR GGZ WNB </a:t>
            </a:r>
            <a:r>
              <a:rPr lang="nl-NL" sz="1600" dirty="0" smtClean="0"/>
              <a:t>(ROM in opstartfase)</a:t>
            </a:r>
          </a:p>
          <a:p>
            <a:r>
              <a:rPr lang="nl-NL" sz="2400" dirty="0" smtClean="0"/>
              <a:t>FOR ACT </a:t>
            </a:r>
            <a:r>
              <a:rPr lang="nl-NL" sz="2400" dirty="0" err="1" smtClean="0"/>
              <a:t>Arkin</a:t>
            </a:r>
            <a:endParaRPr lang="nl-NL" sz="2400" dirty="0" smtClean="0"/>
          </a:p>
          <a:p>
            <a:r>
              <a:rPr lang="nl-NL" sz="2400" dirty="0" err="1" smtClean="0"/>
              <a:t>GGzE</a:t>
            </a:r>
            <a:r>
              <a:rPr lang="nl-NL" sz="2400" dirty="0" smtClean="0"/>
              <a:t>/</a:t>
            </a:r>
            <a:r>
              <a:rPr lang="nl-NL" sz="2400" dirty="0" err="1" smtClean="0"/>
              <a:t>Woenselse</a:t>
            </a:r>
            <a:r>
              <a:rPr lang="nl-NL" sz="2400" dirty="0" smtClean="0"/>
              <a:t> Poort</a:t>
            </a:r>
          </a:p>
          <a:p>
            <a:r>
              <a:rPr lang="nl-NL" sz="2400" dirty="0" err="1" smtClean="0"/>
              <a:t>Oostvaarderskliniek</a:t>
            </a:r>
            <a:r>
              <a:rPr lang="nl-NL" sz="2400" dirty="0" smtClean="0"/>
              <a:t> </a:t>
            </a:r>
            <a:r>
              <a:rPr lang="nl-NL" sz="1600" dirty="0"/>
              <a:t>(ROM in opstartfase)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smtClean="0"/>
              <a:t>Deelnemers collectieve FOR (F)ACT ROM </a:t>
            </a:r>
            <a:endParaRPr lang="nl-NL" sz="2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3</a:t>
            </a:fld>
            <a:endParaRPr lang="nl-NL" dirty="0"/>
          </a:p>
        </p:txBody>
      </p:sp>
      <p:sp>
        <p:nvSpPr>
          <p:cNvPr id="7" name="Rechteraccolade 6"/>
          <p:cNvSpPr/>
          <p:nvPr/>
        </p:nvSpPr>
        <p:spPr>
          <a:xfrm>
            <a:off x="6660232" y="1054194"/>
            <a:ext cx="648072" cy="28083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eraccolade 7"/>
          <p:cNvSpPr/>
          <p:nvPr/>
        </p:nvSpPr>
        <p:spPr>
          <a:xfrm>
            <a:off x="6660232" y="4509120"/>
            <a:ext cx="504056" cy="16561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7308304" y="1996685"/>
            <a:ext cx="14435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ontvangen</a:t>
            </a:r>
          </a:p>
          <a:p>
            <a:pPr algn="ctr"/>
            <a:r>
              <a:rPr lang="nl-NL" sz="16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van 7 teams </a:t>
            </a:r>
            <a:endParaRPr lang="nl-NL" sz="16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7332524" y="5014046"/>
            <a:ext cx="1405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Geen data ontvangen </a:t>
            </a:r>
            <a:endParaRPr lang="nl-NL" sz="16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25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31800" y="1071563"/>
            <a:ext cx="8229600" cy="5214937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nl-NL" sz="2400" dirty="0" err="1" smtClean="0"/>
              <a:t>Socio</a:t>
            </a:r>
            <a:r>
              <a:rPr lang="nl-NL" sz="2400" dirty="0" smtClean="0"/>
              <a:t>-demografische gegevens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nl-NL" sz="2400" dirty="0" smtClean="0"/>
              <a:t>Gegevens over opnames, detentie, contact politie/justitie, dakloosheid, overlast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nl-NL" sz="2400" dirty="0" smtClean="0"/>
              <a:t>Diagnose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nl-NL" sz="2400" dirty="0" smtClean="0"/>
              <a:t>IQ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nl-NL" sz="2400" dirty="0" smtClean="0"/>
              <a:t>Functioneren (GAF, HoNOS/HoNOS-FOR/HoNOS-LD, MATE/MATE </a:t>
            </a:r>
            <a:r>
              <a:rPr lang="nl-NL" sz="2400" dirty="0" err="1" smtClean="0"/>
              <a:t>crimi</a:t>
            </a:r>
            <a:r>
              <a:rPr lang="nl-NL" sz="2400" dirty="0" smtClean="0"/>
              <a:t>)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nl-NL" sz="2400" dirty="0" smtClean="0"/>
              <a:t>Kwaliteit van leven (MANSA)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nl-NL" sz="2400" dirty="0" smtClean="0"/>
              <a:t>Zorgbehoeften (CAN-FOR)</a:t>
            </a:r>
          </a:p>
          <a:p>
            <a:pPr eaLnBrk="1" hangingPunct="1">
              <a:buFont typeface="Wingdings" panose="05000000000000000000" pitchFamily="2" charset="2"/>
              <a:buChar char="v"/>
              <a:defRPr/>
            </a:pPr>
            <a:r>
              <a:rPr lang="nl-NL" sz="2400" dirty="0" smtClean="0"/>
              <a:t>Risicotaxatie (HKT-30, START, DROS)</a:t>
            </a:r>
          </a:p>
          <a:p>
            <a:pPr eaLnBrk="1" hangingPunct="1">
              <a:buFontTx/>
              <a:buChar char="-"/>
              <a:defRPr/>
            </a:pPr>
            <a:endParaRPr lang="nl-NL" sz="2800" dirty="0"/>
          </a:p>
          <a:p>
            <a:pPr eaLnBrk="1" hangingPunct="1">
              <a:buNone/>
              <a:defRPr/>
            </a:pPr>
            <a:endParaRPr lang="nl-NL" sz="2800" dirty="0" smtClean="0"/>
          </a:p>
        </p:txBody>
      </p:sp>
      <p:sp>
        <p:nvSpPr>
          <p:cNvPr id="5123" name="Tijdelijke aanduiding voor voettekst 2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mtClean="0"/>
          </a:p>
        </p:txBody>
      </p:sp>
      <p:sp>
        <p:nvSpPr>
          <p:cNvPr id="5124" name="Tijdelijke aanduiding voor datum 3"/>
          <p:cNvSpPr>
            <a:spLocks noGrp="1"/>
          </p:cNvSpPr>
          <p:nvPr>
            <p:ph type="dt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NL" smtClean="0"/>
          </a:p>
        </p:txBody>
      </p:sp>
      <p:sp>
        <p:nvSpPr>
          <p:cNvPr id="5125" name="Tijdelijke aanduiding voor dianumm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ABD103-0D4B-4348-9034-67627B45F9DC}" type="slidenum">
              <a:rPr lang="nl-NL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 smtClean="0"/>
          </a:p>
        </p:txBody>
      </p:sp>
      <p:sp>
        <p:nvSpPr>
          <p:cNvPr id="5126" name="Titel 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3925"/>
          </a:xfrm>
        </p:spPr>
        <p:txBody>
          <a:bodyPr/>
          <a:lstStyle/>
          <a:p>
            <a:pPr eaLnBrk="1" hangingPunct="1"/>
            <a:r>
              <a:rPr lang="nl-NL" dirty="0" smtClean="0"/>
              <a:t>Welke gegevens zijn aangeleverd?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4514" y="14514"/>
            <a:ext cx="9129486" cy="914174"/>
          </a:xfrm>
        </p:spPr>
        <p:txBody>
          <a:bodyPr/>
          <a:lstStyle/>
          <a:p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It </a:t>
            </a:r>
            <a:r>
              <a:rPr lang="nl-NL" sz="2800" dirty="0"/>
              <a:t>was a </a:t>
            </a:r>
            <a:r>
              <a:rPr lang="nl-NL" sz="2800" dirty="0" err="1"/>
              <a:t>hell</a:t>
            </a:r>
            <a:r>
              <a:rPr lang="nl-NL" sz="2800" dirty="0"/>
              <a:t> of a job, </a:t>
            </a:r>
            <a:r>
              <a:rPr lang="nl-NL" sz="2800" dirty="0" smtClean="0"/>
              <a:t/>
            </a:r>
            <a:br>
              <a:rPr lang="nl-NL" sz="2800" dirty="0" smtClean="0"/>
            </a:br>
            <a:r>
              <a:rPr lang="nl-NL" sz="2800" dirty="0" smtClean="0"/>
              <a:t>but </a:t>
            </a:r>
            <a:r>
              <a:rPr lang="nl-NL" sz="2800" dirty="0" err="1"/>
              <a:t>someone</a:t>
            </a:r>
            <a:r>
              <a:rPr lang="nl-NL" sz="2800" dirty="0"/>
              <a:t> </a:t>
            </a:r>
            <a:r>
              <a:rPr lang="nl-NL" sz="2800" dirty="0" smtClean="0"/>
              <a:t>had </a:t>
            </a:r>
            <a:r>
              <a:rPr lang="nl-NL" sz="2800" dirty="0" err="1"/>
              <a:t>to</a:t>
            </a:r>
            <a:r>
              <a:rPr lang="nl-NL" sz="2800" dirty="0"/>
              <a:t> do </a:t>
            </a:r>
            <a:r>
              <a:rPr lang="nl-NL" sz="2800" dirty="0" err="1"/>
              <a:t>it</a:t>
            </a:r>
            <a:r>
              <a:rPr lang="nl-NL" sz="2800" dirty="0"/>
              <a:t>! </a:t>
            </a:r>
            <a:br>
              <a:rPr lang="nl-NL" sz="2800" dirty="0"/>
            </a:br>
            <a:endParaRPr lang="nl-NL" sz="280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5</a:t>
            </a:fld>
            <a:endParaRPr lang="nl-NL" dirty="0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2339752" y="2060848"/>
            <a:ext cx="3732436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/>
          <p:cNvCxnSpPr/>
          <p:nvPr/>
        </p:nvCxnSpPr>
        <p:spPr>
          <a:xfrm flipV="1">
            <a:off x="2500313" y="1412776"/>
            <a:ext cx="2215703" cy="3456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H="1" flipV="1">
            <a:off x="2987824" y="1412776"/>
            <a:ext cx="2304256" cy="36724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 flipV="1">
            <a:off x="539552" y="1412776"/>
            <a:ext cx="8212336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 rot="20910236">
            <a:off x="475374" y="4069985"/>
            <a:ext cx="2835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Verschillende meetinstrumenten </a:t>
            </a:r>
            <a:endParaRPr lang="nl-NL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Tekstvak 22"/>
          <p:cNvSpPr txBox="1"/>
          <p:nvPr/>
        </p:nvSpPr>
        <p:spPr>
          <a:xfrm rot="1245197">
            <a:off x="1763688" y="263691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rgbClr val="E713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Verschillende soorten  bestanden </a:t>
            </a:r>
            <a:endParaRPr lang="nl-NL" b="1" dirty="0">
              <a:solidFill>
                <a:srgbClr val="E7132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716016" y="2720701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Bestanden met ‘gaten’</a:t>
            </a:r>
            <a:endParaRPr lang="nl-NL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6391461" y="3715291"/>
            <a:ext cx="22456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..en nog wat andere hoofdbrekers</a:t>
            </a:r>
            <a:endParaRPr lang="nl-NL" b="1" dirty="0">
              <a:solidFill>
                <a:schemeClr val="accent6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4974564" y="5307662"/>
            <a:ext cx="3483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MAAR…</a:t>
            </a:r>
            <a:endParaRPr lang="nl-NL" sz="2800" b="1" dirty="0">
              <a:solidFill>
                <a:schemeClr val="tx2">
                  <a:lumMod val="60000"/>
                  <a:lumOff val="4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PIJL-RECHTS 27"/>
          <p:cNvSpPr/>
          <p:nvPr/>
        </p:nvSpPr>
        <p:spPr>
          <a:xfrm>
            <a:off x="7020271" y="5304180"/>
            <a:ext cx="1437675" cy="5267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150" y="4527320"/>
            <a:ext cx="1494397" cy="1494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917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ijdelijke aanduiding voor inhou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49608148"/>
              </p:ext>
            </p:extLst>
          </p:nvPr>
        </p:nvGraphicFramePr>
        <p:xfrm>
          <a:off x="431800" y="1071563"/>
          <a:ext cx="8229600" cy="441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973064"/>
                <a:gridCol w="3513336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Team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Aantal cliënten in database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Gebruikte gestandaardiseerde instrumenten 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NHN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211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DSM, GAF, HoNOS, MANSA,</a:t>
                      </a:r>
                      <a:r>
                        <a:rPr lang="nl-NL" baseline="0" dirty="0" smtClean="0"/>
                        <a:t> </a:t>
                      </a:r>
                    </a:p>
                    <a:p>
                      <a:r>
                        <a:rPr lang="nl-NL" baseline="0" dirty="0" smtClean="0"/>
                        <a:t>HKT-30, START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Drenthe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87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DSM, GAF, HoNOS-FOR,</a:t>
                      </a:r>
                      <a:r>
                        <a:rPr lang="nl-NL" baseline="0" dirty="0" smtClean="0"/>
                        <a:t> START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Lentis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160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DSM, GAF, HoNOS, HKT-30,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CAN-FOR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Victas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DSM, GAF, MATE (</a:t>
                      </a:r>
                      <a:r>
                        <a:rPr lang="nl-NL" dirty="0" err="1" smtClean="0"/>
                        <a:t>crimi</a:t>
                      </a:r>
                      <a:r>
                        <a:rPr lang="nl-NL" dirty="0" smtClean="0"/>
                        <a:t>)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Friesland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72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DSM, GAF, HoNOS-FOR,  MANSA, HKT-30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Altrecht</a:t>
                      </a:r>
                      <a:r>
                        <a:rPr lang="nl-NL" dirty="0" smtClean="0"/>
                        <a:t> </a:t>
                      </a:r>
                      <a:r>
                        <a:rPr lang="nl-NL" dirty="0" err="1" smtClean="0"/>
                        <a:t>Aventurijn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134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DSM, GAF, HoNOS-LD, DROS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Trajectum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148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DSM, GAF, HoNOS-LD, DROS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Totaal 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1" dirty="0" smtClean="0"/>
                        <a:t>955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Aantallen in database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284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inhoud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040300" y="839994"/>
            <a:ext cx="4491900" cy="5541334"/>
          </a:xfr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Landkaart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7</a:t>
            </a:fld>
            <a:endParaRPr lang="nl-NL" dirty="0"/>
          </a:p>
        </p:txBody>
      </p:sp>
      <p:sp>
        <p:nvSpPr>
          <p:cNvPr id="15" name="Lachebekje 14"/>
          <p:cNvSpPr/>
          <p:nvPr/>
        </p:nvSpPr>
        <p:spPr>
          <a:xfrm>
            <a:off x="4644008" y="1916832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Lachebekje 15"/>
          <p:cNvSpPr/>
          <p:nvPr/>
        </p:nvSpPr>
        <p:spPr>
          <a:xfrm>
            <a:off x="5508104" y="1487598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Lachebekje 16"/>
          <p:cNvSpPr/>
          <p:nvPr/>
        </p:nvSpPr>
        <p:spPr>
          <a:xfrm>
            <a:off x="5582502" y="2190524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Lachebekje 17"/>
          <p:cNvSpPr/>
          <p:nvPr/>
        </p:nvSpPr>
        <p:spPr>
          <a:xfrm>
            <a:off x="5294470" y="2811200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Lachebekje 18"/>
          <p:cNvSpPr/>
          <p:nvPr/>
        </p:nvSpPr>
        <p:spPr>
          <a:xfrm>
            <a:off x="4142234" y="3366976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Lachebekje 19"/>
          <p:cNvSpPr/>
          <p:nvPr/>
        </p:nvSpPr>
        <p:spPr>
          <a:xfrm>
            <a:off x="3711452" y="2342168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Lachebekje 20"/>
          <p:cNvSpPr/>
          <p:nvPr/>
        </p:nvSpPr>
        <p:spPr>
          <a:xfrm>
            <a:off x="323528" y="5157192"/>
            <a:ext cx="288032" cy="28803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618456" y="5180524"/>
            <a:ext cx="26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data van forensische (F)ACT cliënten in database</a:t>
            </a:r>
            <a:endParaRPr lang="nl-N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32841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32477" y="928688"/>
            <a:ext cx="8229600" cy="5357832"/>
          </a:xfrm>
        </p:spPr>
        <p:txBody>
          <a:bodyPr/>
          <a:lstStyle/>
          <a:p>
            <a:r>
              <a:rPr lang="nl-NL" sz="2000" dirty="0" smtClean="0"/>
              <a:t>Geslacht: 92% man </a:t>
            </a:r>
          </a:p>
          <a:p>
            <a:endParaRPr lang="nl-NL" sz="2000" dirty="0" smtClean="0"/>
          </a:p>
          <a:p>
            <a:r>
              <a:rPr lang="nl-NL" sz="2000" dirty="0" smtClean="0"/>
              <a:t>Leeftijd </a:t>
            </a:r>
            <a:r>
              <a:rPr lang="nl-NL" sz="1400" dirty="0" smtClean="0"/>
              <a:t>(n=953)</a:t>
            </a:r>
            <a:r>
              <a:rPr lang="nl-NL" sz="2000" dirty="0" smtClean="0"/>
              <a:t>: gemiddeld 38 jaar (min 18; max 84)</a:t>
            </a:r>
          </a:p>
          <a:p>
            <a:pPr marL="0" indent="0">
              <a:buNone/>
            </a:pPr>
            <a:endParaRPr lang="nl-NL" sz="2000" dirty="0" smtClean="0"/>
          </a:p>
          <a:p>
            <a:r>
              <a:rPr lang="nl-NL" sz="2000" dirty="0" smtClean="0"/>
              <a:t>Geboorteland cliënt: 77% Nederland </a:t>
            </a:r>
          </a:p>
          <a:p>
            <a:endParaRPr lang="nl-NL" sz="2400" dirty="0"/>
          </a:p>
          <a:p>
            <a:r>
              <a:rPr lang="nl-NL" sz="2000" dirty="0" smtClean="0"/>
              <a:t>Huidige woonsituatie:</a:t>
            </a:r>
          </a:p>
          <a:p>
            <a:pPr marL="0" indent="0">
              <a:buNone/>
            </a:pPr>
            <a:r>
              <a:rPr lang="nl-NL" sz="1600" dirty="0" smtClean="0"/>
              <a:t>	42% zelfstandig</a:t>
            </a:r>
          </a:p>
          <a:p>
            <a:pPr marL="0" indent="0">
              <a:buNone/>
            </a:pPr>
            <a:r>
              <a:rPr lang="nl-NL" sz="1600" dirty="0" smtClean="0"/>
              <a:t>	16% familie, vrienden</a:t>
            </a:r>
          </a:p>
          <a:p>
            <a:pPr marL="0" indent="0">
              <a:buNone/>
            </a:pPr>
            <a:r>
              <a:rPr lang="nl-NL" sz="1600" dirty="0" smtClean="0"/>
              <a:t>	14% begeleid zelfstandig </a:t>
            </a:r>
          </a:p>
          <a:p>
            <a:pPr marL="0" indent="0">
              <a:buNone/>
            </a:pPr>
            <a:r>
              <a:rPr lang="nl-NL" sz="1600" dirty="0" smtClean="0"/>
              <a:t>	6% woonvoorziening GGZ-instelling </a:t>
            </a:r>
          </a:p>
          <a:p>
            <a:pPr marL="0" indent="0">
              <a:buNone/>
            </a:pPr>
            <a:r>
              <a:rPr lang="nl-NL" sz="1600" dirty="0" smtClean="0"/>
              <a:t>	6% langdurige  opvang, sociaal pension</a:t>
            </a:r>
          </a:p>
          <a:p>
            <a:pPr marL="0" indent="0">
              <a:buNone/>
            </a:pPr>
            <a:endParaRPr lang="nl-NL" sz="1600" dirty="0" smtClean="0"/>
          </a:p>
          <a:p>
            <a:r>
              <a:rPr lang="nl-NL" sz="2000" dirty="0" smtClean="0"/>
              <a:t>Dakloos in afgelopen jaar: ja 13%</a:t>
            </a:r>
          </a:p>
          <a:p>
            <a:pPr marL="0" indent="0">
              <a:buNone/>
            </a:pPr>
            <a:endParaRPr lang="nl-NL" sz="1800" dirty="0" smtClean="0"/>
          </a:p>
          <a:p>
            <a:pPr marL="0" indent="0">
              <a:buNone/>
            </a:pPr>
            <a:r>
              <a:rPr lang="nl-NL" sz="1600" dirty="0" smtClean="0"/>
              <a:t>* N verschilt per variabele </a:t>
            </a:r>
            <a:endParaRPr lang="nl-NL" sz="1600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Socio</a:t>
            </a:r>
            <a:r>
              <a:rPr lang="nl-NL" dirty="0" smtClean="0"/>
              <a:t>-demografische gegevens</a:t>
            </a:r>
            <a:r>
              <a:rPr lang="nl-NL" sz="2800" dirty="0" smtClean="0"/>
              <a:t>*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8</a:t>
            </a:fld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3068960"/>
            <a:ext cx="1790041" cy="154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3459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32477" y="764703"/>
            <a:ext cx="8229600" cy="5683721"/>
          </a:xfrm>
        </p:spPr>
        <p:txBody>
          <a:bodyPr/>
          <a:lstStyle/>
          <a:p>
            <a:r>
              <a:rPr lang="nl-NL" sz="2400" b="1" dirty="0"/>
              <a:t>Burgerlijke </a:t>
            </a:r>
            <a:r>
              <a:rPr lang="nl-NL" sz="2400" b="1" dirty="0" smtClean="0"/>
              <a:t>staat </a:t>
            </a:r>
            <a:r>
              <a:rPr lang="nl-NL" sz="1600" b="1" dirty="0" smtClean="0"/>
              <a:t>(n=603)</a:t>
            </a:r>
            <a:r>
              <a:rPr lang="nl-NL" sz="2400" b="1" dirty="0" smtClean="0"/>
              <a:t>: </a:t>
            </a:r>
            <a:endParaRPr lang="nl-NL" sz="2400" b="1" dirty="0"/>
          </a:p>
          <a:p>
            <a:pPr marL="0" indent="0">
              <a:buNone/>
            </a:pPr>
            <a:r>
              <a:rPr lang="nl-NL" sz="1800" dirty="0" smtClean="0"/>
              <a:t>53</a:t>
            </a:r>
            <a:r>
              <a:rPr lang="nl-NL" sz="1800" dirty="0"/>
              <a:t>% ongehuwd, alleenstaand</a:t>
            </a:r>
          </a:p>
          <a:p>
            <a:pPr marL="0" indent="0">
              <a:buNone/>
            </a:pPr>
            <a:r>
              <a:rPr lang="nl-NL" sz="1800" dirty="0" smtClean="0"/>
              <a:t>11</a:t>
            </a:r>
            <a:r>
              <a:rPr lang="nl-NL" sz="1800" dirty="0"/>
              <a:t>% gescheiden</a:t>
            </a:r>
          </a:p>
          <a:p>
            <a:pPr marL="0" indent="0">
              <a:buNone/>
            </a:pPr>
            <a:r>
              <a:rPr lang="nl-NL" sz="1800" dirty="0" smtClean="0"/>
              <a:t>10 </a:t>
            </a:r>
            <a:r>
              <a:rPr lang="nl-NL" sz="1800" dirty="0"/>
              <a:t>ongehuwd, relatie niet samenwonend</a:t>
            </a:r>
          </a:p>
          <a:p>
            <a:pPr marL="0" indent="0">
              <a:buNone/>
            </a:pPr>
            <a:r>
              <a:rPr lang="nl-NL" sz="1800" dirty="0" smtClean="0"/>
              <a:t>8</a:t>
            </a:r>
            <a:r>
              <a:rPr lang="nl-NL" sz="1800" dirty="0"/>
              <a:t>% ongehuwd, relatie samenwonend</a:t>
            </a:r>
          </a:p>
          <a:p>
            <a:pPr marL="0" indent="0">
              <a:buNone/>
            </a:pPr>
            <a:r>
              <a:rPr lang="nl-NL" sz="1800" dirty="0" smtClean="0"/>
              <a:t>7</a:t>
            </a:r>
            <a:r>
              <a:rPr lang="nl-NL" sz="1800" dirty="0"/>
              <a:t>% </a:t>
            </a:r>
            <a:r>
              <a:rPr lang="nl-NL" sz="1800" dirty="0" smtClean="0"/>
              <a:t>gehuwd</a:t>
            </a:r>
          </a:p>
          <a:p>
            <a:pPr marL="0" indent="0">
              <a:buNone/>
            </a:pPr>
            <a:r>
              <a:rPr lang="nl-NL" sz="2400" dirty="0" smtClean="0"/>
              <a:t> </a:t>
            </a:r>
          </a:p>
          <a:p>
            <a:r>
              <a:rPr lang="nl-NL" sz="2400" b="1" dirty="0" smtClean="0"/>
              <a:t>Hoogst afgeronde opleiding </a:t>
            </a:r>
            <a:r>
              <a:rPr lang="nl-NL" sz="1600" b="1" dirty="0" smtClean="0"/>
              <a:t>(n=326)</a:t>
            </a:r>
            <a:r>
              <a:rPr lang="nl-NL" sz="2400" b="1" dirty="0" smtClean="0"/>
              <a:t>:</a:t>
            </a:r>
            <a:endParaRPr lang="nl-NL" sz="1600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sz="1600" dirty="0" smtClean="0"/>
              <a:t>26% lager </a:t>
            </a:r>
            <a:r>
              <a:rPr lang="nl-NL" sz="1600" dirty="0"/>
              <a:t>of voorbereidend </a:t>
            </a:r>
            <a:r>
              <a:rPr lang="nl-NL" sz="1600" dirty="0" smtClean="0"/>
              <a:t>beroepsonderwijs </a:t>
            </a:r>
            <a:endParaRPr lang="nl-NL" sz="1600" dirty="0"/>
          </a:p>
          <a:p>
            <a:pPr marL="0" indent="0">
              <a:buNone/>
            </a:pPr>
            <a:r>
              <a:rPr lang="nl-NL" sz="1600" dirty="0" smtClean="0"/>
              <a:t>22% regulier basisonderwijs</a:t>
            </a:r>
          </a:p>
          <a:p>
            <a:pPr marL="0" indent="0">
              <a:buNone/>
            </a:pPr>
            <a:r>
              <a:rPr lang="nl-NL" sz="1600" dirty="0"/>
              <a:t>14% middelbaar beroepsonderwijs en beroepsbegeleidend onderwijs</a:t>
            </a:r>
          </a:p>
          <a:p>
            <a:pPr marL="0" indent="0">
              <a:buNone/>
            </a:pPr>
            <a:r>
              <a:rPr lang="nl-NL" sz="1600" dirty="0" smtClean="0"/>
              <a:t>11% </a:t>
            </a:r>
            <a:r>
              <a:rPr lang="nl-NL" sz="1600" dirty="0"/>
              <a:t>g</a:t>
            </a:r>
            <a:r>
              <a:rPr lang="nl-NL" sz="1600" dirty="0" smtClean="0"/>
              <a:t>een (basisonderwijs niet afgerond)</a:t>
            </a:r>
          </a:p>
          <a:p>
            <a:pPr marL="0" indent="0">
              <a:buNone/>
            </a:pPr>
            <a:r>
              <a:rPr lang="nl-NL" sz="1600" dirty="0" smtClean="0"/>
              <a:t>9% Havo/VWO</a:t>
            </a:r>
          </a:p>
          <a:p>
            <a:pPr marL="0" indent="0">
              <a:buNone/>
            </a:pPr>
            <a:r>
              <a:rPr lang="nl-NL" sz="1600" dirty="0" smtClean="0"/>
              <a:t>8</a:t>
            </a:r>
            <a:r>
              <a:rPr lang="nl-NL" sz="1600" dirty="0"/>
              <a:t>% middelbaar algemeen voortgezet onderwijs </a:t>
            </a:r>
          </a:p>
          <a:p>
            <a:pPr marL="0" indent="0">
              <a:buNone/>
            </a:pPr>
            <a:r>
              <a:rPr lang="nl-NL" sz="1200" dirty="0" smtClean="0"/>
              <a:t>&lt;=5%: speciaal basisonderwijs; HBO/WO; anders (bijv. onderwijs op internaten)</a:t>
            </a:r>
          </a:p>
          <a:p>
            <a:pPr marL="0" indent="0">
              <a:buNone/>
            </a:pPr>
            <a:endParaRPr lang="nl-NL" sz="1200" dirty="0"/>
          </a:p>
          <a:p>
            <a:pPr marL="0" indent="0">
              <a:buNone/>
            </a:pPr>
            <a:endParaRPr lang="nl-NL" sz="1200" dirty="0" smtClean="0"/>
          </a:p>
          <a:p>
            <a:pPr marL="0" indent="0">
              <a:buNone/>
            </a:pPr>
            <a:r>
              <a:rPr lang="nl-NL" sz="1200" dirty="0" smtClean="0"/>
              <a:t>* </a:t>
            </a:r>
            <a:r>
              <a:rPr lang="nl-NL" sz="1200" dirty="0"/>
              <a:t>N verschilt per variabele 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0" y="-161604"/>
            <a:ext cx="9144000" cy="923925"/>
          </a:xfrm>
        </p:spPr>
        <p:txBody>
          <a:bodyPr/>
          <a:lstStyle/>
          <a:p>
            <a:r>
              <a:rPr lang="nl-NL" dirty="0" err="1"/>
              <a:t>Socio</a:t>
            </a:r>
            <a:r>
              <a:rPr lang="nl-NL" dirty="0"/>
              <a:t>-demografische gegevens</a:t>
            </a:r>
            <a:r>
              <a:rPr lang="nl-NL" sz="2800" dirty="0"/>
              <a:t>*</a:t>
            </a:r>
            <a:r>
              <a:rPr lang="nl-NL" dirty="0"/>
              <a:t> 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9E8F4-8659-457C-B19E-660C37A97DB8}" type="slidenum">
              <a:rPr lang="nl-NL" smtClean="0"/>
              <a:pPr>
                <a:defRPr/>
              </a:pPr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835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imbos presentatiesjabloo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Trimbos presentatiesjabloon</Template>
  <TotalTime>1202</TotalTime>
  <Words>1386</Words>
  <Application>Microsoft Macintosh PowerPoint</Application>
  <PresentationFormat>Diavoorstelling (4:3)</PresentationFormat>
  <Paragraphs>243</Paragraphs>
  <Slides>20</Slides>
  <Notes>2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Trimbos presentatiesjabloon</vt:lpstr>
      <vt:lpstr>FOR (F)ACT ROM</vt:lpstr>
      <vt:lpstr>Achtergrond &amp; doel </vt:lpstr>
      <vt:lpstr>Deelnemers collectieve FOR (F)ACT ROM </vt:lpstr>
      <vt:lpstr>Welke gegevens zijn aangeleverd?</vt:lpstr>
      <vt:lpstr> It was a hell of a job,  but someone had to do it!  </vt:lpstr>
      <vt:lpstr>Aantallen in database</vt:lpstr>
      <vt:lpstr>Landkaart</vt:lpstr>
      <vt:lpstr>Socio-demografische gegevens* </vt:lpstr>
      <vt:lpstr>Socio-demografische gegevens* </vt:lpstr>
      <vt:lpstr>De gemiddelde Forensische (F)ACT cliënt..</vt:lpstr>
      <vt:lpstr>Diagnose (DSM-IV)</vt:lpstr>
      <vt:lpstr>GAF en IQ</vt:lpstr>
      <vt:lpstr>Maatregel &amp; overlast </vt:lpstr>
      <vt:lpstr>Dia 14</vt:lpstr>
      <vt:lpstr>HoNOS sociaal en psychisch functioneren </vt:lpstr>
      <vt:lpstr>Hoge scores HoNOS</vt:lpstr>
      <vt:lpstr>Risicotaxatie: HKT-30*</vt:lpstr>
      <vt:lpstr> Hoge scores HKT-30 </vt:lpstr>
      <vt:lpstr>Risicotaxatie: START</vt:lpstr>
      <vt:lpstr>Vervolg </vt:lpstr>
    </vt:vector>
  </TitlesOfParts>
  <Company>Trimbos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WaaROM?</dc:title>
  <dc:creator>vugtma</dc:creator>
  <cp:lastModifiedBy>Karin Bonouvrie</cp:lastModifiedBy>
  <cp:revision>149</cp:revision>
  <dcterms:created xsi:type="dcterms:W3CDTF">2015-03-19T11:10:17Z</dcterms:created>
  <dcterms:modified xsi:type="dcterms:W3CDTF">2015-03-19T11:11:26Z</dcterms:modified>
</cp:coreProperties>
</file>