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8" r:id="rId3"/>
    <p:sldId id="293" r:id="rId4"/>
    <p:sldId id="295" r:id="rId5"/>
    <p:sldId id="279" r:id="rId6"/>
    <p:sldId id="296" r:id="rId7"/>
    <p:sldId id="281" r:id="rId8"/>
    <p:sldId id="285" r:id="rId9"/>
    <p:sldId id="286" r:id="rId10"/>
    <p:sldId id="288" r:id="rId11"/>
    <p:sldId id="287" r:id="rId12"/>
    <p:sldId id="283" r:id="rId13"/>
    <p:sldId id="267" r:id="rId14"/>
    <p:sldId id="289" r:id="rId15"/>
    <p:sldId id="268" r:id="rId16"/>
    <p:sldId id="270" r:id="rId17"/>
    <p:sldId id="271" r:id="rId18"/>
    <p:sldId id="291" r:id="rId19"/>
    <p:sldId id="297" r:id="rId20"/>
    <p:sldId id="292" r:id="rId21"/>
    <p:sldId id="290" r:id="rId22"/>
    <p:sldId id="258" r:id="rId23"/>
  </p:sldIdLst>
  <p:sldSz cx="9144000" cy="6858000" type="screen4x3"/>
  <p:notesSz cx="6946900" cy="100076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99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35413" y="0"/>
            <a:ext cx="30099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CFCC4-FF04-4985-AC8D-162859D08D6D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505950"/>
            <a:ext cx="30099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35413" y="9505950"/>
            <a:ext cx="30099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1359D-1641-48D2-8957-EC4EC557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74238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500380"/>
          </a:xfrm>
          <a:prstGeom prst="rect">
            <a:avLst/>
          </a:prstGeom>
        </p:spPr>
        <p:txBody>
          <a:bodyPr vert="horz" lIns="96881" tIns="48440" rIns="96881" bIns="48440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500380"/>
          </a:xfrm>
          <a:prstGeom prst="rect">
            <a:avLst/>
          </a:prstGeom>
        </p:spPr>
        <p:txBody>
          <a:bodyPr vert="horz" lIns="96881" tIns="48440" rIns="96881" bIns="48440" rtlCol="0"/>
          <a:lstStyle>
            <a:lvl1pPr algn="r">
              <a:defRPr sz="1300"/>
            </a:lvl1pPr>
          </a:lstStyle>
          <a:p>
            <a:fld id="{016F2B7C-B599-4270-984A-21164DF74A57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71550" y="750888"/>
            <a:ext cx="5003800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881" tIns="48440" rIns="96881" bIns="4844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94690" y="4753610"/>
            <a:ext cx="5557520" cy="4503420"/>
          </a:xfrm>
          <a:prstGeom prst="rect">
            <a:avLst/>
          </a:prstGeom>
        </p:spPr>
        <p:txBody>
          <a:bodyPr vert="horz" lIns="96881" tIns="48440" rIns="96881" bIns="4844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5483"/>
            <a:ext cx="3010323" cy="500380"/>
          </a:xfrm>
          <a:prstGeom prst="rect">
            <a:avLst/>
          </a:prstGeom>
        </p:spPr>
        <p:txBody>
          <a:bodyPr vert="horz" lIns="96881" tIns="48440" rIns="96881" bIns="48440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34969" y="9505483"/>
            <a:ext cx="3010323" cy="500380"/>
          </a:xfrm>
          <a:prstGeom prst="rect">
            <a:avLst/>
          </a:prstGeom>
        </p:spPr>
        <p:txBody>
          <a:bodyPr vert="horz" lIns="96881" tIns="48440" rIns="96881" bIns="48440" rtlCol="0" anchor="b"/>
          <a:lstStyle>
            <a:lvl1pPr algn="r">
              <a:defRPr sz="1300"/>
            </a:lvl1pPr>
          </a:lstStyle>
          <a:p>
            <a:fld id="{CE95A91F-B204-4878-9AE6-6FF15ADE5FF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54775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3D02A-D135-42D0-969D-76FFBFCC03F2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653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A3311-5807-48C8-AAAF-D7DD14552963}" type="datetimeFigureOut">
              <a:rPr lang="nl-NL" smtClean="0"/>
              <a:pPr/>
              <a:t>30-04-2014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44760-1815-4E9F-AC13-6699B9521A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ucare.nl/" TargetMode="External"/><Relationship Id="rId3" Type="http://schemas.openxmlformats.org/officeDocument/2006/relationships/hyperlink" Target="http://www.de-buitenkans.org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Ervaringsdeskundigheid </a:t>
            </a:r>
            <a:endParaRPr lang="nl-NL" dirty="0"/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Ervaringsdeskundigheid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nl-NL" b="1" dirty="0" smtClean="0"/>
              <a:t>Faciliteert Vrije Ruimte</a:t>
            </a:r>
          </a:p>
          <a:p>
            <a:r>
              <a:rPr lang="nl-NL" dirty="0"/>
              <a:t>d</a:t>
            </a:r>
            <a:r>
              <a:rPr lang="nl-NL" dirty="0" smtClean="0"/>
              <a:t>oor begeleiding op het proces</a:t>
            </a:r>
          </a:p>
          <a:p>
            <a:r>
              <a:rPr lang="nl-NL" dirty="0"/>
              <a:t>n</a:t>
            </a:r>
            <a:r>
              <a:rPr lang="nl-NL" dirty="0" smtClean="0"/>
              <a:t>iet op de inhoud!</a:t>
            </a:r>
          </a:p>
          <a:p>
            <a:r>
              <a:rPr lang="nl-NL" dirty="0"/>
              <a:t>d</a:t>
            </a:r>
            <a:r>
              <a:rPr lang="nl-NL" dirty="0" smtClean="0"/>
              <a:t>oor vertrouwen in mogelijkheden van herstel</a:t>
            </a:r>
          </a:p>
          <a:p>
            <a:r>
              <a:rPr lang="nl-NL" dirty="0" smtClean="0"/>
              <a:t>door hoop, (h)erkenning, begrip</a:t>
            </a:r>
          </a:p>
          <a:p>
            <a:r>
              <a:rPr lang="nl-NL" dirty="0"/>
              <a:t>n</a:t>
            </a:r>
            <a:r>
              <a:rPr lang="nl-NL" dirty="0" smtClean="0"/>
              <a:t>abij kunnen zijn zonder over nemen</a:t>
            </a:r>
          </a:p>
          <a:p>
            <a:r>
              <a:rPr lang="nl-NL" dirty="0" err="1"/>
              <a:t>e</a:t>
            </a:r>
            <a:r>
              <a:rPr lang="nl-NL" dirty="0" err="1" smtClean="0"/>
              <a:t>tcetera</a:t>
            </a:r>
            <a:r>
              <a:rPr lang="nl-NL" dirty="0" smtClean="0"/>
              <a:t> </a:t>
            </a:r>
            <a:r>
              <a:rPr lang="nl-NL" dirty="0" err="1" smtClean="0"/>
              <a:t>etcetera</a:t>
            </a:r>
            <a:endParaRPr lang="nl-NL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914400" y="762000"/>
            <a:ext cx="7467600" cy="621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nl-NL" b="1" dirty="0">
                <a:latin typeface="Times New Roman" pitchFamily="18" charset="0"/>
                <a:cs typeface="Times New Roman" pitchFamily="18" charset="0"/>
              </a:rPr>
              <a:t>Ervaringen (met ziekte EN herstel)</a:t>
            </a:r>
          </a:p>
          <a:p>
            <a:pPr algn="ctr" eaLnBrk="1" hangingPunct="1">
              <a:spcBef>
                <a:spcPct val="50000"/>
              </a:spcBef>
            </a:pPr>
            <a:endParaRPr lang="nl-NL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nl-NL" dirty="0">
                <a:latin typeface="Times New Roman" pitchFamily="18" charset="0"/>
                <a:cs typeface="Times New Roman" pitchFamily="18" charset="0"/>
              </a:rPr>
              <a:t>Reflectie/analyse</a:t>
            </a:r>
          </a:p>
          <a:p>
            <a:pPr eaLnBrk="1" hangingPunct="1">
              <a:spcBef>
                <a:spcPct val="50000"/>
              </a:spcBef>
            </a:pPr>
            <a:r>
              <a:rPr lang="nl-NL" sz="1800" b="1" dirty="0">
                <a:latin typeface="Times New Roman" pitchFamily="18" charset="0"/>
                <a:cs typeface="Times New Roman" pitchFamily="18" charset="0"/>
              </a:rPr>
              <a:t>Ervaringskennis					         literatuur</a:t>
            </a:r>
          </a:p>
          <a:p>
            <a:pPr eaLnBrk="1" hangingPunct="1">
              <a:spcBef>
                <a:spcPct val="50000"/>
              </a:spcBef>
            </a:pPr>
            <a:r>
              <a:rPr lang="nl-NL" sz="1800" b="1" dirty="0">
                <a:latin typeface="Times New Roman" pitchFamily="18" charset="0"/>
                <a:cs typeface="Times New Roman" pitchFamily="18" charset="0"/>
              </a:rPr>
              <a:t>Van anderen					    andere bronnen</a:t>
            </a:r>
          </a:p>
          <a:p>
            <a:pPr algn="ctr" eaLnBrk="1" hangingPunct="1">
              <a:spcBef>
                <a:spcPct val="50000"/>
              </a:spcBef>
            </a:pPr>
            <a:endParaRPr lang="nl-NL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nl-NL" b="1" dirty="0">
                <a:latin typeface="Times New Roman" pitchFamily="18" charset="0"/>
                <a:cs typeface="Times New Roman" pitchFamily="18" charset="0"/>
              </a:rPr>
              <a:t>Ervaringskennis</a:t>
            </a:r>
          </a:p>
          <a:p>
            <a:pPr algn="ctr" eaLnBrk="1" hangingPunct="1">
              <a:spcBef>
                <a:spcPct val="50000"/>
              </a:spcBef>
            </a:pPr>
            <a:endParaRPr lang="nl-NL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nl-NL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nl-NL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nl-NL" b="1" dirty="0">
                <a:latin typeface="Times New Roman" pitchFamily="18" charset="0"/>
                <a:cs typeface="Times New Roman" pitchFamily="18" charset="0"/>
              </a:rPr>
              <a:t>Ervaringsdeskundigheid</a:t>
            </a:r>
          </a:p>
          <a:p>
            <a:pPr algn="ctr" eaLnBrk="1" hangingPunct="1">
              <a:spcBef>
                <a:spcPct val="50000"/>
              </a:spcBef>
            </a:pPr>
            <a:endParaRPr lang="nl-N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4572000" y="11430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2362200" y="28956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H="1">
            <a:off x="5791200" y="2971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4572000" y="4191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276600" y="48768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nl-N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bron: Hilko Timmer Bureau Herstel SBWU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Kerntaken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ondersteuning bij individuele herstelprocessen</a:t>
            </a:r>
          </a:p>
          <a:p>
            <a:pPr marL="514350" indent="-514350">
              <a:buAutoNum type="arabicPeriod"/>
            </a:pPr>
            <a:r>
              <a:rPr lang="nl-NL" dirty="0" smtClean="0"/>
              <a:t>inrichting van herstelondersteunende zorg</a:t>
            </a:r>
          </a:p>
          <a:p>
            <a:pPr marL="514350" indent="-514350">
              <a:buAutoNum type="arabicPeriod"/>
            </a:pPr>
            <a:r>
              <a:rPr lang="nl-NL" dirty="0" smtClean="0"/>
              <a:t>emancipatoire beïnvloeding van de maatschappelijke processen gericht op het tegengaan van stigma(</a:t>
            </a:r>
            <a:r>
              <a:rPr lang="nl-NL" dirty="0" err="1" smtClean="0"/>
              <a:t>tisering</a:t>
            </a:r>
            <a:r>
              <a:rPr lang="nl-NL" dirty="0" smtClean="0"/>
              <a:t>) en het creëren van maatschappelijke kansen</a:t>
            </a:r>
          </a:p>
          <a:p>
            <a:pPr marL="514350" indent="-514350">
              <a:buNone/>
            </a:pPr>
            <a:r>
              <a:rPr lang="nl-NL" dirty="0" smtClean="0"/>
              <a:t>zie hoofdstuk 4 BCP</a:t>
            </a:r>
            <a:endParaRPr lang="nl-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Ervaringsdeskundigheid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 smtClean="0"/>
              <a:t>PIJLER 1:</a:t>
            </a:r>
          </a:p>
          <a:p>
            <a:pPr>
              <a:buNone/>
            </a:pPr>
            <a:endParaRPr lang="nl-NL" dirty="0" smtClean="0"/>
          </a:p>
          <a:p>
            <a:pPr algn="ctr">
              <a:buNone/>
            </a:pPr>
            <a:r>
              <a:rPr lang="nl-NL" b="1" dirty="0" smtClean="0"/>
              <a:t>	ONDERSTEUNING BIJ ZELFHULP</a:t>
            </a:r>
          </a:p>
          <a:p>
            <a:pPr algn="ctr">
              <a:buNone/>
            </a:pPr>
            <a:endParaRPr lang="nl-NL" b="1" dirty="0" smtClean="0"/>
          </a:p>
          <a:p>
            <a:pPr>
              <a:buNone/>
            </a:pPr>
            <a:endParaRPr lang="nl-NL" b="1" baseline="30000" dirty="0" smtClean="0"/>
          </a:p>
          <a:p>
            <a:pPr>
              <a:buNone/>
            </a:pPr>
            <a:endParaRPr lang="nl-NL" baseline="30000" dirty="0" smtClean="0"/>
          </a:p>
          <a:p>
            <a:pPr>
              <a:buNone/>
            </a:pPr>
            <a:endParaRPr lang="nl-NL" baseline="30000" dirty="0" smtClean="0"/>
          </a:p>
          <a:p>
            <a:pPr>
              <a:buNone/>
            </a:pPr>
            <a:endParaRPr lang="nl-NL" baseline="30000" dirty="0" smtClean="0"/>
          </a:p>
          <a:p>
            <a:pPr algn="ctr">
              <a:buNone/>
            </a:pPr>
            <a:endParaRPr lang="nl-NL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Ervaringsdeskundige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heeft het vermogen ontwikkeld om op grond van eigen herstelervaring ruimte te maken voor herstel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onderscheidend: de inbreng van eigen herstelervaring in wederkerigheid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39552" y="63093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Hoe?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Herstelwerkgroepen</a:t>
            </a:r>
          </a:p>
          <a:p>
            <a:r>
              <a:rPr lang="nl-NL" dirty="0" err="1" smtClean="0"/>
              <a:t>Wellness</a:t>
            </a:r>
            <a:r>
              <a:rPr lang="nl-NL" dirty="0" smtClean="0"/>
              <a:t> </a:t>
            </a:r>
            <a:r>
              <a:rPr lang="nl-NL" dirty="0" err="1" smtClean="0"/>
              <a:t>Recovery</a:t>
            </a:r>
            <a:r>
              <a:rPr lang="nl-NL" dirty="0" smtClean="0"/>
              <a:t> </a:t>
            </a:r>
            <a:r>
              <a:rPr lang="nl-NL" dirty="0" err="1" smtClean="0"/>
              <a:t>Action</a:t>
            </a:r>
            <a:r>
              <a:rPr lang="nl-NL" dirty="0" smtClean="0"/>
              <a:t> Plan (WRAP)</a:t>
            </a:r>
          </a:p>
          <a:p>
            <a:r>
              <a:rPr lang="nl-NL" dirty="0" smtClean="0"/>
              <a:t>Herstellen doe je zelf</a:t>
            </a:r>
          </a:p>
          <a:p>
            <a:r>
              <a:rPr lang="nl-NL" dirty="0" smtClean="0"/>
              <a:t>De weg naar herstel</a:t>
            </a:r>
          </a:p>
          <a:p>
            <a:r>
              <a:rPr lang="nl-NL" dirty="0" smtClean="0"/>
              <a:t>etc.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Eigen Reisplan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b="1" dirty="0" smtClean="0"/>
          </a:p>
          <a:p>
            <a:r>
              <a:rPr lang="nl-NL" b="1" dirty="0" smtClean="0"/>
              <a:t>Met ondersteuning van o.a. vraaggestuurde hulpverlening, zonder onnodige zorgafhankelijkheid</a:t>
            </a:r>
          </a:p>
          <a:p>
            <a:pPr>
              <a:buNone/>
            </a:pPr>
            <a:endParaRPr lang="nl-NL" dirty="0" smtClean="0"/>
          </a:p>
          <a:p>
            <a:r>
              <a:rPr lang="nl-NL" b="1" dirty="0" smtClean="0"/>
              <a:t>Met ruimte in de samenleving voor herstel van maatschappelijke rollen</a:t>
            </a:r>
          </a:p>
          <a:p>
            <a:endParaRPr lang="nl-NL" b="1" dirty="0" smtClean="0"/>
          </a:p>
          <a:p>
            <a:pPr>
              <a:buNone/>
            </a:pPr>
            <a:endParaRPr lang="nl-NL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Ervaringsdeskundigheid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nl-NL" sz="2800" b="1" dirty="0" smtClean="0"/>
              <a:t>PIJLER 2</a:t>
            </a:r>
          </a:p>
          <a:p>
            <a:pPr lvl="1">
              <a:buNone/>
            </a:pPr>
            <a:endParaRPr lang="nl-NL" b="1" dirty="0" smtClean="0"/>
          </a:p>
          <a:p>
            <a:pPr lvl="1" algn="ctr">
              <a:buNone/>
            </a:pPr>
            <a:r>
              <a:rPr lang="nl-NL" sz="2800" b="1" dirty="0" smtClean="0"/>
              <a:t>EMANCIPATIE</a:t>
            </a:r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r>
              <a:rPr lang="nl-NL" sz="2800" dirty="0" smtClean="0"/>
              <a:t>Vraagt </a:t>
            </a:r>
          </a:p>
          <a:p>
            <a:pPr lvl="1">
              <a:buFont typeface="Wingdings" pitchFamily="2" charset="2"/>
              <a:buChar char="§"/>
            </a:pPr>
            <a:r>
              <a:rPr lang="nl-NL" sz="2800" dirty="0" smtClean="0"/>
              <a:t>Inrichting van herstelondersteunende zorg  </a:t>
            </a:r>
          </a:p>
          <a:p>
            <a:pPr lvl="1">
              <a:buFont typeface="Wingdings" pitchFamily="2" charset="2"/>
              <a:buChar char="§"/>
            </a:pPr>
            <a:r>
              <a:rPr lang="nl-NL" sz="2800" dirty="0" smtClean="0"/>
              <a:t>Ruimte in de samenleving</a:t>
            </a:r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endParaRPr lang="nl-NL" b="1" dirty="0" smtClean="0"/>
          </a:p>
          <a:p>
            <a:pPr lvl="1">
              <a:buNone/>
            </a:pPr>
            <a:endParaRPr lang="nl-NL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Ervaringsdeskundige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Heeft het vermogen ontwikkeld om ruimte te maken voor herstel op grond van eigen ervaringen van </a:t>
            </a:r>
            <a:r>
              <a:rPr lang="nl-NL" b="1" dirty="0" smtClean="0"/>
              <a:t>stigmatisering en empowerment </a:t>
            </a:r>
          </a:p>
          <a:p>
            <a:endParaRPr lang="nl-NL" dirty="0" smtClean="0"/>
          </a:p>
          <a:p>
            <a:r>
              <a:rPr lang="nl-NL" b="1" dirty="0" smtClean="0"/>
              <a:t>zonder deze inbreng geen emancipatie</a:t>
            </a:r>
            <a:endParaRPr lang="nl-NL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Doorbreken stigmatisering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</a:t>
            </a:r>
            <a:r>
              <a:rPr lang="nl-NL" dirty="0" smtClean="0"/>
              <a:t>oor sluipende zelfstigmatisering te bespreken en te laten ontdekken</a:t>
            </a:r>
          </a:p>
          <a:p>
            <a:r>
              <a:rPr lang="nl-NL" dirty="0"/>
              <a:t>d</a:t>
            </a:r>
            <a:r>
              <a:rPr lang="nl-NL" dirty="0" smtClean="0"/>
              <a:t>oor normaliseren psychische ervaringen</a:t>
            </a:r>
          </a:p>
          <a:p>
            <a:r>
              <a:rPr lang="nl-NL" dirty="0"/>
              <a:t>a</a:t>
            </a:r>
            <a:r>
              <a:rPr lang="nl-NL" dirty="0" smtClean="0"/>
              <a:t>ls rolmodel</a:t>
            </a:r>
          </a:p>
          <a:p>
            <a:r>
              <a:rPr lang="nl-NL" dirty="0"/>
              <a:t>s</a:t>
            </a:r>
            <a:r>
              <a:rPr lang="nl-NL" dirty="0" smtClean="0"/>
              <a:t>ubtiele vormen bloot leggen (ook in de hulpverlening)</a:t>
            </a:r>
            <a:endParaRPr lang="nl-NL" dirty="0"/>
          </a:p>
          <a:p>
            <a:r>
              <a:rPr lang="nl-NL" dirty="0" err="1"/>
              <a:t>e</a:t>
            </a:r>
            <a:r>
              <a:rPr lang="nl-NL" dirty="0" err="1" smtClean="0"/>
              <a:t>tcetera</a:t>
            </a:r>
            <a:r>
              <a:rPr lang="nl-NL" dirty="0" smtClean="0"/>
              <a:t> </a:t>
            </a:r>
            <a:r>
              <a:rPr lang="nl-NL" dirty="0" err="1" smtClean="0"/>
              <a:t>etcetera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1896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Ervaringsdeskundigheid?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pPr algn="ctr">
              <a:buNone/>
            </a:pPr>
            <a:r>
              <a:rPr lang="nl-NL" dirty="0" smtClean="0"/>
              <a:t>WAARDEN van ERVARINGSDESKUNDIGHEID zijn direct gekoppeld aan de </a:t>
            </a:r>
          </a:p>
          <a:p>
            <a:pPr algn="ctr">
              <a:buNone/>
            </a:pPr>
            <a:r>
              <a:rPr lang="nl-NL" dirty="0" smtClean="0"/>
              <a:t>WAARDEN van HERSTEL</a:t>
            </a:r>
            <a:endParaRPr lang="nl-N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mbv</a:t>
            </a:r>
            <a:r>
              <a:rPr lang="nl-NL" dirty="0" smtClean="0"/>
              <a:t>. cursus Foto Voice </a:t>
            </a:r>
            <a:r>
              <a:rPr lang="nl-NL" dirty="0" smtClean="0">
                <a:hlinkClick r:id="rId2"/>
              </a:rPr>
              <a:t>http://www.yucare.nl/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voorbeeld: stichting De Buitenkans </a:t>
            </a:r>
            <a:r>
              <a:rPr lang="nl-NL" dirty="0" smtClean="0">
                <a:hlinkClick r:id="rId3"/>
              </a:rPr>
              <a:t>http://www.de-buitenkans.org/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cultuurverandering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door deskundigheidsbevordering over herstel</a:t>
            </a:r>
          </a:p>
          <a:p>
            <a:r>
              <a:rPr lang="nl-NL" dirty="0" smtClean="0"/>
              <a:t>door </a:t>
            </a:r>
            <a:r>
              <a:rPr lang="nl-NL" dirty="0" err="1" smtClean="0"/>
              <a:t>ziekte-denken</a:t>
            </a:r>
            <a:r>
              <a:rPr lang="nl-NL" dirty="0" smtClean="0"/>
              <a:t> te nuanceren</a:t>
            </a:r>
          </a:p>
          <a:p>
            <a:r>
              <a:rPr lang="nl-NL" dirty="0" smtClean="0"/>
              <a:t>door vrije ruimte te faciliteren</a:t>
            </a:r>
          </a:p>
          <a:p>
            <a:r>
              <a:rPr lang="nl-NL" dirty="0" smtClean="0"/>
              <a:t>door goede inzet van ervaringsdeskundigheid</a:t>
            </a:r>
          </a:p>
          <a:p>
            <a:r>
              <a:rPr lang="nl-NL" dirty="0" smtClean="0"/>
              <a:t>door goede samenwerking bij reisplan</a:t>
            </a:r>
          </a:p>
          <a:p>
            <a:r>
              <a:rPr lang="nl-NL" dirty="0" smtClean="0"/>
              <a:t>door samenwerken met maatschappelijke partners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zijn die waarden?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Verschillende lijstjes; kern komt neer op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Dat iedereen ruimte kan vinden voor herstel</a:t>
            </a:r>
          </a:p>
          <a:p>
            <a:r>
              <a:rPr lang="nl-NL" dirty="0" smtClean="0"/>
              <a:t>Dat iedereen de deskundige is over zichzelf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73984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Bijv</a:t>
            </a:r>
            <a:r>
              <a:rPr lang="nl-NL" dirty="0"/>
              <a:t> </a:t>
            </a:r>
            <a:r>
              <a:rPr lang="nl-NL" dirty="0" smtClean="0"/>
              <a:t>sleutelbegrippen WRAP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Hoop</a:t>
            </a:r>
          </a:p>
          <a:p>
            <a:r>
              <a:rPr lang="nl-NL" dirty="0" smtClean="0"/>
              <a:t>Persoonlijke  verantwoordelijkheid</a:t>
            </a:r>
          </a:p>
          <a:p>
            <a:r>
              <a:rPr lang="nl-NL" dirty="0" smtClean="0"/>
              <a:t>Eigen ontwikkeling</a:t>
            </a:r>
          </a:p>
          <a:p>
            <a:r>
              <a:rPr lang="nl-NL" dirty="0" smtClean="0"/>
              <a:t>Opkomen voor jezelf</a:t>
            </a:r>
          </a:p>
          <a:p>
            <a:r>
              <a:rPr lang="nl-NL" dirty="0" smtClean="0"/>
              <a:t>Steun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sleutelbegrippen WRAP (Wellness Recovery Action Plan)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091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Herstel van wat?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van verlies van psychische gezondheid</a:t>
            </a:r>
          </a:p>
          <a:p>
            <a:r>
              <a:rPr lang="nl-NL" dirty="0" smtClean="0"/>
              <a:t>van verlies van rollen</a:t>
            </a:r>
          </a:p>
          <a:p>
            <a:r>
              <a:rPr lang="nl-NL" dirty="0" smtClean="0"/>
              <a:t>van verlies van zelfstandigheid en autonomie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kortom: herstel van identiteit</a:t>
            </a:r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 met rehabilitatie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Rehabilitatie is ondersteuning van buitenaf</a:t>
            </a:r>
          </a:p>
          <a:p>
            <a:r>
              <a:rPr lang="nl-NL" dirty="0" smtClean="0"/>
              <a:t>Herstel is een proces van binnenuit</a:t>
            </a:r>
          </a:p>
          <a:p>
            <a:r>
              <a:rPr lang="nl-NL" dirty="0" smtClean="0"/>
              <a:t>Als herstel op gang komt wordt de rehabilitatie vraag vaak duidelijker</a:t>
            </a:r>
          </a:p>
          <a:p>
            <a:r>
              <a:rPr lang="nl-NL" dirty="0" smtClean="0"/>
              <a:t>Omgekeerd ondersteunt de rehabilitatie het proces van herstel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804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Herstel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Herstel is een persoonlijke reis</a:t>
            </a:r>
          </a:p>
          <a:p>
            <a:endParaRPr lang="nl-NL" dirty="0" smtClean="0"/>
          </a:p>
          <a:p>
            <a:r>
              <a:rPr lang="nl-NL" dirty="0" smtClean="0"/>
              <a:t>Het is de taak van de hulpverlening om dat te faciliteren</a:t>
            </a:r>
          </a:p>
          <a:p>
            <a:pPr>
              <a:buNone/>
            </a:pPr>
            <a:r>
              <a:rPr lang="nl-NL" dirty="0" smtClean="0"/>
              <a:t>(Marianne </a:t>
            </a:r>
            <a:r>
              <a:rPr lang="nl-NL" dirty="0" err="1" smtClean="0"/>
              <a:t>Farkas</a:t>
            </a:r>
            <a:r>
              <a:rPr lang="nl-NL" dirty="0" smtClean="0"/>
              <a:t> in </a:t>
            </a:r>
            <a:r>
              <a:rPr lang="nl-NL" dirty="0" err="1" smtClean="0"/>
              <a:t>Aviles</a:t>
            </a:r>
            <a:r>
              <a:rPr lang="nl-NL" dirty="0" smtClean="0"/>
              <a:t>, 2013)</a:t>
            </a:r>
          </a:p>
          <a:p>
            <a:r>
              <a:rPr lang="nl-NL" dirty="0" smtClean="0"/>
              <a:t>O.a. door ervaringsdeskundigheid de ruimte te geven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DAARVOOR NODIG?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ZÉLF</a:t>
            </a:r>
            <a:r>
              <a:rPr lang="nl-NL" dirty="0" smtClean="0"/>
              <a:t> weer iets willen 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Herstellen doe je zelf maar NIET ALLEEN</a:t>
            </a: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Herstel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Voorwaarde voor herstel: </a:t>
            </a:r>
            <a:r>
              <a:rPr lang="nl-NL" b="1" dirty="0" smtClean="0"/>
              <a:t>Vrije ruimte</a:t>
            </a:r>
            <a:endParaRPr lang="nl-NL" b="1" dirty="0"/>
          </a:p>
          <a:p>
            <a:r>
              <a:rPr lang="nl-NL" dirty="0" smtClean="0"/>
              <a:t>om jezelf te herontdekken</a:t>
            </a:r>
          </a:p>
          <a:p>
            <a:r>
              <a:rPr lang="nl-NL" dirty="0"/>
              <a:t>e</a:t>
            </a:r>
            <a:r>
              <a:rPr lang="nl-NL" dirty="0" smtClean="0"/>
              <a:t>en andere kleur aan de dingen te geven</a:t>
            </a:r>
          </a:p>
          <a:p>
            <a:r>
              <a:rPr lang="nl-NL" dirty="0"/>
              <a:t>d</a:t>
            </a:r>
            <a:r>
              <a:rPr lang="nl-NL" dirty="0" smtClean="0"/>
              <a:t>e nuances in keuzemogelijkheden te ontdekken</a:t>
            </a:r>
          </a:p>
          <a:p>
            <a:r>
              <a:rPr lang="nl-NL" dirty="0"/>
              <a:t>i</a:t>
            </a:r>
            <a:r>
              <a:rPr lang="nl-NL" dirty="0" smtClean="0"/>
              <a:t>ets uit te proberen en af te wijzen (</a:t>
            </a:r>
            <a:r>
              <a:rPr lang="nl-NL" dirty="0" err="1" smtClean="0"/>
              <a:t>dignity</a:t>
            </a:r>
            <a:r>
              <a:rPr lang="nl-NL" dirty="0" smtClean="0"/>
              <a:t> of risk)</a:t>
            </a:r>
          </a:p>
          <a:p>
            <a:r>
              <a:rPr lang="nl-NL" dirty="0" err="1"/>
              <a:t>e</a:t>
            </a:r>
            <a:r>
              <a:rPr lang="nl-NL" dirty="0" err="1" smtClean="0"/>
              <a:t>tcetera</a:t>
            </a:r>
            <a:r>
              <a:rPr lang="nl-NL" dirty="0" smtClean="0"/>
              <a:t> </a:t>
            </a:r>
            <a:r>
              <a:rPr lang="nl-NL" dirty="0" err="1" smtClean="0"/>
              <a:t>etcetera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39552" y="609329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519</Words>
  <Application>Microsoft Macintosh PowerPoint</Application>
  <PresentationFormat>Diavoorstelling (4:3)</PresentationFormat>
  <Paragraphs>132</Paragraphs>
  <Slides>22</Slides>
  <Notes>1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3" baseType="lpstr">
      <vt:lpstr>Office-thema</vt:lpstr>
      <vt:lpstr>Ervaringsdeskundigheid </vt:lpstr>
      <vt:lpstr>Waarom Ervaringsdeskundigheid?</vt:lpstr>
      <vt:lpstr>Wat zijn die waarden?</vt:lpstr>
      <vt:lpstr>Bijv sleutelbegrippen WRAP</vt:lpstr>
      <vt:lpstr>Herstel van wat? </vt:lpstr>
      <vt:lpstr>Verschil met rehabilitatie</vt:lpstr>
      <vt:lpstr>Herstel</vt:lpstr>
      <vt:lpstr>WAT IS DAARVOOR NODIG?</vt:lpstr>
      <vt:lpstr>Herstel</vt:lpstr>
      <vt:lpstr>Ervaringsdeskundigheid</vt:lpstr>
      <vt:lpstr>Dia 11</vt:lpstr>
      <vt:lpstr>Kerntaken</vt:lpstr>
      <vt:lpstr>Ervaringsdeskundigheid</vt:lpstr>
      <vt:lpstr>De Ervaringsdeskundige</vt:lpstr>
      <vt:lpstr>Hoe? </vt:lpstr>
      <vt:lpstr>Eigen Reisplan</vt:lpstr>
      <vt:lpstr>Ervaringsdeskundigheid</vt:lpstr>
      <vt:lpstr>De Ervaringsdeskundige</vt:lpstr>
      <vt:lpstr>Doorbreken stigmatisering</vt:lpstr>
      <vt:lpstr>Hoe?</vt:lpstr>
      <vt:lpstr>cultuurverandering</vt:lpstr>
      <vt:lpstr>Dia 22</vt:lpstr>
    </vt:vector>
  </TitlesOfParts>
  <Company>Trimbos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admin</dc:creator>
  <cp:lastModifiedBy>Karin Bonouvrie</cp:lastModifiedBy>
  <cp:revision>23</cp:revision>
  <dcterms:created xsi:type="dcterms:W3CDTF">2014-04-30T07:02:27Z</dcterms:created>
  <dcterms:modified xsi:type="dcterms:W3CDTF">2014-04-30T07:06:00Z</dcterms:modified>
</cp:coreProperties>
</file>