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444" r:id="rId3"/>
    <p:sldId id="489" r:id="rId4"/>
    <p:sldId id="452" r:id="rId5"/>
    <p:sldId id="450" r:id="rId6"/>
    <p:sldId id="453" r:id="rId7"/>
    <p:sldId id="485" r:id="rId8"/>
    <p:sldId id="486" r:id="rId9"/>
    <p:sldId id="465" r:id="rId10"/>
    <p:sldId id="457" r:id="rId11"/>
    <p:sldId id="454" r:id="rId12"/>
    <p:sldId id="463" r:id="rId13"/>
    <p:sldId id="466" r:id="rId14"/>
    <p:sldId id="467" r:id="rId15"/>
    <p:sldId id="456" r:id="rId16"/>
    <p:sldId id="445" r:id="rId17"/>
    <p:sldId id="479" r:id="rId18"/>
    <p:sldId id="469" r:id="rId19"/>
    <p:sldId id="470" r:id="rId20"/>
    <p:sldId id="439" r:id="rId21"/>
    <p:sldId id="471" r:id="rId22"/>
    <p:sldId id="473" r:id="rId23"/>
    <p:sldId id="488" r:id="rId24"/>
    <p:sldId id="446" r:id="rId25"/>
    <p:sldId id="480" r:id="rId26"/>
    <p:sldId id="481" r:id="rId27"/>
    <p:sldId id="451" r:id="rId28"/>
    <p:sldId id="482" r:id="rId29"/>
    <p:sldId id="487" r:id="rId30"/>
    <p:sldId id="432" r:id="rId31"/>
    <p:sldId id="447" r:id="rId32"/>
    <p:sldId id="448" r:id="rId33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24283"/>
    <a:srgbClr val="C6AA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595" autoAdjust="0"/>
  </p:normalViewPr>
  <p:slideViewPr>
    <p:cSldViewPr snapToObjects="1" showGuides="1">
      <p:cViewPr varScale="1">
        <p:scale>
          <a:sx n="103" d="100"/>
          <a:sy n="103" d="100"/>
        </p:scale>
        <p:origin x="-1040" y="-10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0E882D-3EDC-EF4C-8AD6-CF332D79B62F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B7C75F-C3F5-B348-A4B5-D40A37D523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0413" cy="4114800"/>
          </a:xfrm>
          <a:noFill/>
          <a:ln/>
        </p:spPr>
        <p:txBody>
          <a:bodyPr/>
          <a:lstStyle/>
          <a:p>
            <a:pPr eaLnBrk="1" hangingPunct="1"/>
            <a:endParaRPr lang="nl-NL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7C75F-C3F5-B348-A4B5-D40A37D523B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0413" cy="4114800"/>
          </a:xfrm>
          <a:noFill/>
          <a:ln/>
        </p:spPr>
        <p:txBody>
          <a:bodyPr/>
          <a:lstStyle/>
          <a:p>
            <a:endParaRPr lang="nl-NL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7C75F-C3F5-B348-A4B5-D40A37D523B9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0413" cy="4114800"/>
          </a:xfrm>
          <a:noFill/>
          <a:ln/>
        </p:spPr>
        <p:txBody>
          <a:bodyPr/>
          <a:lstStyle/>
          <a:p>
            <a:endParaRPr lang="nl-NL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0413" cy="4114800"/>
          </a:xfrm>
          <a:noFill/>
          <a:ln/>
        </p:spPr>
        <p:txBody>
          <a:bodyPr/>
          <a:lstStyle/>
          <a:p>
            <a:endParaRPr lang="nl-NL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F9F5-EC8E-124B-AB26-DAAA879F7BBC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BFF6-C1C6-3141-BB05-7EEEC711E3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E7C-3182-1B46-A615-74D1FBA5EABA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E774-E33F-DF49-A392-A2D11D90B1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902F-4618-194E-82F0-3CC23330D38E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0DAC-0979-544C-BD84-652FD005AC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28B0-4B93-AF41-AFA5-56C7B4B5EA0D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556E-7487-5D41-B604-C071889A33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E694-E737-7E49-8E04-45CDE361C516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EDFC-1B59-254B-BA98-29035E7674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3C3-8357-CC4C-B5E5-2E5E522B09DB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351B-9291-AB46-965A-2400C11300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C25-1F9C-6340-81A7-11FE3BC1BA91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1117-5F6E-4A4C-9CB5-307CE813F8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2CAB-251C-EB47-8ED7-5984E8AF0E48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CCC8-0245-A346-B681-46FAC16982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B504-63E0-5A4D-BE62-AAF87882BEF9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BDF9-3B70-5A4D-88BA-035F825582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B54D-3417-284D-86FC-943309164337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AC3D-4805-5D40-BB96-D94AE084D0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6649-6228-3E48-8E13-87E47FA3CBF6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2885-96AF-8545-B427-46A1AA8118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01AB9A-1423-B044-9B66-5BB1CA3E30E6}" type="datetime1">
              <a:rPr lang="nl-NL"/>
              <a:pPr>
                <a:defRPr/>
              </a:pPr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B2568B-F8CD-2241-822A-8001C0A92E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719262"/>
          </a:xfrm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E</a:t>
            </a:r>
            <a:r>
              <a:rPr lang="nl-NL" dirty="0" smtClean="0">
                <a:latin typeface="Times New Roman"/>
                <a:ea typeface="ＭＳ Ｐゴシック" pitchFamily="34" charset="-128"/>
                <a:cs typeface="Times New Roman"/>
              </a:rPr>
              <a:t>é</a:t>
            </a:r>
            <a:r>
              <a:rPr lang="nl-NL" dirty="0" smtClean="0">
                <a:ea typeface="ＭＳ Ｐゴシック" pitchFamily="34" charset="-128"/>
              </a:rPr>
              <a:t>n voor allen, allen voor </a:t>
            </a:r>
            <a:r>
              <a:rPr lang="nl-NL" dirty="0" smtClean="0">
                <a:latin typeface="Times New Roman"/>
                <a:ea typeface="ＭＳ Ｐゴシック" pitchFamily="34" charset="-128"/>
                <a:cs typeface="Times New Roman"/>
              </a:rPr>
              <a:t>éé</a:t>
            </a:r>
            <a:r>
              <a:rPr lang="nl-NL" dirty="0" smtClean="0">
                <a:ea typeface="ＭＳ Ｐゴシック" pitchFamily="34" charset="-128"/>
              </a:rPr>
              <a:t>n </a:t>
            </a:r>
            <a:br>
              <a:rPr lang="nl-NL" dirty="0" smtClean="0">
                <a:ea typeface="ＭＳ Ｐゴシック" pitchFamily="34" charset="-128"/>
              </a:rPr>
            </a:br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400800" cy="230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solidFill>
                  <a:schemeClr val="tx1"/>
                </a:solidFill>
                <a:ea typeface="ＭＳ Ｐゴシック" pitchFamily="34" charset="-128"/>
              </a:rPr>
              <a:t>De psychiater in F-ACT</a:t>
            </a:r>
          </a:p>
          <a:p>
            <a:r>
              <a:rPr lang="nl-NL" dirty="0" smtClean="0">
                <a:ea typeface="ＭＳ Ｐゴシック" pitchFamily="34" charset="-128"/>
              </a:rPr>
              <a:t>F-ACT Congres 2013</a:t>
            </a:r>
            <a:r>
              <a:rPr lang="nl-NL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nl-NL" dirty="0" err="1" smtClean="0">
                <a:solidFill>
                  <a:schemeClr val="tx1"/>
                </a:solidFill>
                <a:ea typeface="ＭＳ Ｐゴシック" pitchFamily="34" charset="-128"/>
              </a:rPr>
              <a:t>Prof.dr</a:t>
            </a:r>
            <a:r>
              <a:rPr lang="nl-NL" dirty="0" smtClean="0">
                <a:solidFill>
                  <a:schemeClr val="tx1"/>
                </a:solidFill>
                <a:ea typeface="ＭＳ Ｐゴシック" pitchFamily="34" charset="-128"/>
              </a:rPr>
              <a:t>. C.L. Mulder </a:t>
            </a:r>
          </a:p>
          <a:p>
            <a:pPr eaLnBrk="1" hangingPunct="1">
              <a:buFontTx/>
              <a:buNone/>
            </a:pPr>
            <a:endParaRPr lang="nl-NL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717826"/>
            <a:ext cx="3456384" cy="232333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lide-1-63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9552" y="0"/>
            <a:ext cx="5688632" cy="6858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Handreiking verantwoordelijkheidsverdeling bij samenwerking in de zorg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13 aandachtspunten </a:t>
            </a:r>
          </a:p>
          <a:p>
            <a:r>
              <a:rPr lang="nl-NL" dirty="0" smtClean="0"/>
              <a:t>Kan intern zijn (F-ACT) of met externen (veiligheidshuis, lokaal zorgnetwerk) </a:t>
            </a:r>
          </a:p>
          <a:p>
            <a:endParaRPr lang="nl-NL" dirty="0" smtClean="0"/>
          </a:p>
          <a:p>
            <a:r>
              <a:rPr lang="nl-NL" dirty="0" smtClean="0"/>
              <a:t>Kwaliteitsmeter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cartoon_ik-werk-jullie-werken-toch-samenwerken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365104"/>
            <a:ext cx="2857500" cy="2371725"/>
          </a:xfrm>
          <a:prstGeom prst="rect">
            <a:avLst/>
          </a:prstGeom>
        </p:spPr>
      </p:pic>
      <p:pic>
        <p:nvPicPr>
          <p:cNvPr id="5" name="Picture 5" descr="logofa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o.a.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sz="2800" dirty="0" smtClean="0"/>
              <a:t>Helderheid bij de cliënt over aanspreekpunt, verantwoordelijkheden </a:t>
            </a:r>
          </a:p>
          <a:p>
            <a:pPr marL="514350" indent="-514350">
              <a:buAutoNum type="arabicPeriod"/>
            </a:pPr>
            <a:r>
              <a:rPr lang="nl-NL" sz="2800" dirty="0" smtClean="0"/>
              <a:t>Gezamenlijk behandelplan </a:t>
            </a:r>
          </a:p>
          <a:p>
            <a:pPr marL="514350" indent="-514350">
              <a:buAutoNum type="arabicPeriod"/>
            </a:pPr>
            <a:r>
              <a:rPr lang="nl-NL" sz="2800" dirty="0" smtClean="0"/>
              <a:t>Uitwisseling van relevante gegevens tussen zorgverleners </a:t>
            </a:r>
          </a:p>
          <a:p>
            <a:pPr marL="514350" indent="-514350">
              <a:buAutoNum type="arabicPeriod"/>
            </a:pPr>
            <a:r>
              <a:rPr lang="nl-NL" sz="2800" dirty="0" smtClean="0"/>
              <a:t>Duidelijke afspraken over taken en verantwoordelijkheden</a:t>
            </a:r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702871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Discussie over hoofdbehandelaar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Hoofdbehandelaar </a:t>
            </a:r>
            <a:r>
              <a:rPr lang="nl-NL" dirty="0" err="1" smtClean="0"/>
              <a:t>vlgs</a:t>
            </a:r>
            <a:r>
              <a:rPr lang="nl-NL" dirty="0" smtClean="0"/>
              <a:t>. VWS: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lvl="0"/>
            <a:r>
              <a:rPr lang="nl-NL" sz="2400" dirty="0" smtClean="0"/>
              <a:t>Psychiater</a:t>
            </a:r>
          </a:p>
          <a:p>
            <a:pPr lvl="0"/>
            <a:r>
              <a:rPr lang="nl-NL" sz="2400" dirty="0" smtClean="0"/>
              <a:t>Klinisch Psycholoog</a:t>
            </a:r>
          </a:p>
          <a:p>
            <a:pPr lvl="0"/>
            <a:r>
              <a:rPr lang="nl-NL" sz="2400" dirty="0" smtClean="0"/>
              <a:t>Klinisch Neuropsycholoog</a:t>
            </a:r>
          </a:p>
          <a:p>
            <a:pPr lvl="0"/>
            <a:r>
              <a:rPr lang="nl-NL" sz="2400" dirty="0" smtClean="0"/>
              <a:t>Psychotherapeut</a:t>
            </a:r>
          </a:p>
          <a:p>
            <a:pPr lvl="0"/>
            <a:r>
              <a:rPr lang="nl-NL" sz="2400" dirty="0" smtClean="0"/>
              <a:t>Specialist Ouderengeneeskunde</a:t>
            </a:r>
          </a:p>
          <a:p>
            <a:pPr lvl="0"/>
            <a:r>
              <a:rPr lang="nl-NL" sz="2400" dirty="0" smtClean="0"/>
              <a:t>Verslavingsartsen in profielregister KNMG</a:t>
            </a:r>
          </a:p>
          <a:p>
            <a:pPr lvl="0"/>
            <a:r>
              <a:rPr lang="nl-NL" sz="2400" dirty="0" smtClean="0"/>
              <a:t>Klinische geriater</a:t>
            </a:r>
          </a:p>
          <a:p>
            <a:pPr lvl="0"/>
            <a:r>
              <a:rPr lang="nl-NL" sz="2400" dirty="0" smtClean="0"/>
              <a:t>Verpleegkundig specialist GGZ</a:t>
            </a:r>
          </a:p>
          <a:p>
            <a:pPr lvl="0"/>
            <a:r>
              <a:rPr lang="nl-NL" sz="2400" dirty="0" err="1" smtClean="0"/>
              <a:t>GZ-Psychologen</a:t>
            </a:r>
            <a:endParaRPr lang="nl-NL" sz="2400" dirty="0" smtClean="0"/>
          </a:p>
          <a:p>
            <a:pPr lvl="0"/>
            <a:r>
              <a:rPr lang="nl-NL" sz="2400" dirty="0" smtClean="0"/>
              <a:t>Orthopedagoog</a:t>
            </a:r>
          </a:p>
          <a:p>
            <a:pPr lvl="0"/>
            <a:r>
              <a:rPr lang="nl-NL" sz="2400" dirty="0" err="1" smtClean="0"/>
              <a:t>Kinder</a:t>
            </a:r>
            <a:r>
              <a:rPr lang="nl-NL" sz="2400" dirty="0" smtClean="0"/>
              <a:t>- en jeugdpsycholoog</a:t>
            </a:r>
          </a:p>
          <a:p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4427984" y="1417638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Wie gaan het worden? </a:t>
            </a:r>
            <a:endParaRPr lang="nl-NL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sz="2800" dirty="0" smtClean="0"/>
              <a:t>De hoofdbehandelaar draagt er zorg voor dat (o.a.)*: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59632"/>
            <a:ext cx="8229600" cy="4525963"/>
          </a:xfrm>
        </p:spPr>
        <p:txBody>
          <a:bodyPr/>
          <a:lstStyle/>
          <a:p>
            <a:pPr>
              <a:buAutoNum type="arabicPeriod"/>
            </a:pPr>
            <a:r>
              <a:rPr lang="nl-NL" sz="2400" dirty="0" smtClean="0"/>
              <a:t>Behandelplan met cliënt opgesteld en cliënt stemt in (</a:t>
            </a:r>
            <a:r>
              <a:rPr lang="nl-NL" sz="2400" dirty="0" err="1" smtClean="0"/>
              <a:t>informed</a:t>
            </a:r>
            <a:r>
              <a:rPr lang="nl-NL" sz="2400" dirty="0" smtClean="0"/>
              <a:t> consent) </a:t>
            </a:r>
          </a:p>
          <a:p>
            <a:pPr>
              <a:buAutoNum type="arabicPeriod"/>
            </a:pPr>
            <a:r>
              <a:rPr lang="nl-NL" sz="2400" dirty="0" smtClean="0"/>
              <a:t>Cliënt krijgt </a:t>
            </a:r>
            <a:r>
              <a:rPr lang="nl-NL" sz="2400" dirty="0" err="1" smtClean="0"/>
              <a:t>behandelvoortgangsinformatie</a:t>
            </a:r>
            <a:r>
              <a:rPr lang="nl-NL" sz="2400" dirty="0" smtClean="0"/>
              <a:t> (o.a. </a:t>
            </a:r>
            <a:r>
              <a:rPr lang="nl-NL" sz="2400" dirty="0" err="1" smtClean="0"/>
              <a:t>ROM-uitkomsten</a:t>
            </a:r>
            <a:r>
              <a:rPr lang="nl-NL" sz="2400" dirty="0" smtClean="0"/>
              <a:t>) </a:t>
            </a:r>
          </a:p>
          <a:p>
            <a:pPr>
              <a:buAutoNum type="arabicPeriod"/>
            </a:pPr>
            <a:r>
              <a:rPr lang="nl-NL" sz="2400" dirty="0" smtClean="0"/>
              <a:t>Naastbetrokkenen geïnformeerd over behandelplan en verloop behandeling (na toestemming van de cliënt) </a:t>
            </a:r>
          </a:p>
          <a:p>
            <a:pPr>
              <a:buAutoNum type="arabicPeriod"/>
            </a:pPr>
            <a:endParaRPr lang="nl-NL" sz="2400" dirty="0" smtClean="0"/>
          </a:p>
          <a:p>
            <a:pPr>
              <a:buAutoNum type="arabicPeriod"/>
            </a:pPr>
            <a:r>
              <a:rPr lang="nl-NL" sz="2400" dirty="0" smtClean="0"/>
              <a:t>Bemoeizorg??? 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1259632" y="6126163"/>
            <a:ext cx="36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*: leveringsvoorwaarden GGZ NL </a:t>
            </a:r>
            <a:endParaRPr lang="nl-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sz="3600" dirty="0" smtClean="0"/>
              <a:t>De Verpleegkundig Specialist (= Nurse </a:t>
            </a:r>
            <a:r>
              <a:rPr lang="nl-NL" sz="3600" dirty="0" err="1" smtClean="0"/>
              <a:t>Practitioner</a:t>
            </a:r>
            <a:r>
              <a:rPr lang="nl-NL" sz="3600" dirty="0" smtClean="0"/>
              <a:t>) en de Psychiater 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sz="2800" dirty="0" smtClean="0"/>
              <a:t>De verpleegkundig specialist is ook nurse </a:t>
            </a:r>
            <a:r>
              <a:rPr lang="nl-NL" sz="2800" dirty="0" err="1" smtClean="0"/>
              <a:t>practitioner</a:t>
            </a:r>
            <a:endParaRPr lang="nl-NL" sz="2800" dirty="0" smtClean="0"/>
          </a:p>
          <a:p>
            <a:r>
              <a:rPr lang="nl-NL" sz="2800" dirty="0" smtClean="0"/>
              <a:t>Heeft de post HBO opleiding </a:t>
            </a:r>
            <a:r>
              <a:rPr lang="nl-NL" sz="2800" dirty="0" err="1" smtClean="0"/>
              <a:t>Master</a:t>
            </a:r>
            <a:r>
              <a:rPr lang="nl-NL" sz="2800" dirty="0" smtClean="0"/>
              <a:t> of </a:t>
            </a:r>
            <a:r>
              <a:rPr lang="nl-NL" sz="2800" dirty="0" err="1" smtClean="0"/>
              <a:t>Advanced</a:t>
            </a:r>
            <a:r>
              <a:rPr lang="nl-NL" sz="2800" dirty="0" smtClean="0"/>
              <a:t> </a:t>
            </a:r>
            <a:r>
              <a:rPr lang="nl-NL" sz="2800" dirty="0" err="1" smtClean="0"/>
              <a:t>Nursing</a:t>
            </a:r>
            <a:r>
              <a:rPr lang="nl-NL" sz="2800" dirty="0" smtClean="0"/>
              <a:t> </a:t>
            </a:r>
            <a:r>
              <a:rPr lang="nl-NL" sz="2800" dirty="0" err="1" smtClean="0"/>
              <a:t>Practice</a:t>
            </a:r>
            <a:r>
              <a:rPr lang="nl-NL" sz="2800" dirty="0" smtClean="0"/>
              <a:t> gevolgd </a:t>
            </a:r>
          </a:p>
          <a:p>
            <a:r>
              <a:rPr lang="nl-NL" sz="2800" dirty="0" smtClean="0"/>
              <a:t>Na 1 jan 2012 afgestudeerd </a:t>
            </a:r>
          </a:p>
          <a:p>
            <a:r>
              <a:rPr lang="nl-NL" sz="2800" dirty="0" smtClean="0"/>
              <a:t>Mogen diagnoses stellen en herhaalrecepten uitschrijven  </a:t>
            </a:r>
          </a:p>
          <a:p>
            <a:r>
              <a:rPr lang="nl-NL" sz="2800" dirty="0" smtClean="0"/>
              <a:t>Bevoegd en bekwaam: aan de instelling om de bekwaamheid te beoordelen </a:t>
            </a:r>
          </a:p>
          <a:p>
            <a:r>
              <a:rPr lang="nl-NL" sz="2800" dirty="0" smtClean="0"/>
              <a:t>Welke VS heeft wel eens medicatie voorgeschreven?  </a:t>
            </a:r>
          </a:p>
          <a:p>
            <a:endParaRPr lang="nl-NL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psychiater en 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rol van duale partner</a:t>
            </a:r>
          </a:p>
          <a:p>
            <a:r>
              <a:rPr lang="nl-NL" dirty="0" smtClean="0"/>
              <a:t>Bouwt samen met team aan F-ACT modelgetrouwheid </a:t>
            </a:r>
          </a:p>
          <a:p>
            <a:r>
              <a:rPr lang="nl-NL" dirty="0" smtClean="0"/>
              <a:t>Bewaakt productie, dossiers, verwijsbrieven, ROM </a:t>
            </a:r>
          </a:p>
          <a:p>
            <a:r>
              <a:rPr lang="nl-NL" dirty="0" smtClean="0"/>
              <a:t>Bewaakt systematisch werken: BOPZ, lab, BHP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specialistisch moet een team zijn; doelgroep?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Ernstige Psychiatrische Aandoeningen (</a:t>
            </a:r>
            <a:r>
              <a:rPr lang="nl-NL" dirty="0" err="1" smtClean="0"/>
              <a:t>Delespaul</a:t>
            </a:r>
            <a:r>
              <a:rPr lang="nl-NL" dirty="0" smtClean="0"/>
              <a:t> 2013) </a:t>
            </a:r>
          </a:p>
          <a:p>
            <a:r>
              <a:rPr lang="nl-NL" dirty="0" smtClean="0"/>
              <a:t>Generaliseer waar kan, specialiseer waar moet? </a:t>
            </a:r>
          </a:p>
          <a:p>
            <a:r>
              <a:rPr lang="nl-NL" dirty="0" smtClean="0"/>
              <a:t>Gewetensvraag: kan een F-ACT team voldoende specialistische zorg bieden aan allen patiënten met EPA?   </a:t>
            </a:r>
            <a:endParaRPr lang="nl-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nl-NL" dirty="0" smtClean="0"/>
              <a:t>Teamwerk en de Psychiater 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996952"/>
            <a:ext cx="3456384" cy="232333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F-ACT team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sz="2000" dirty="0" smtClean="0"/>
              <a:t>Wie zit in de zaal? </a:t>
            </a:r>
          </a:p>
          <a:p>
            <a:endParaRPr lang="nl-NL" sz="2000" dirty="0" smtClean="0"/>
          </a:p>
          <a:p>
            <a:pPr lvl="1"/>
            <a:r>
              <a:rPr lang="nl-NL" sz="1600" dirty="0" smtClean="0"/>
              <a:t>Ervaringsdeskundigen </a:t>
            </a:r>
          </a:p>
          <a:p>
            <a:pPr lvl="1"/>
            <a:r>
              <a:rPr lang="nl-NL" sz="1600" dirty="0" smtClean="0"/>
              <a:t>Familie </a:t>
            </a:r>
          </a:p>
          <a:p>
            <a:pPr lvl="1"/>
            <a:r>
              <a:rPr lang="nl-NL" sz="1600" dirty="0" smtClean="0"/>
              <a:t>Verpleegkundigen</a:t>
            </a:r>
          </a:p>
          <a:p>
            <a:pPr lvl="1"/>
            <a:r>
              <a:rPr lang="nl-NL" sz="1600" dirty="0" err="1" smtClean="0"/>
              <a:t>SPV-en</a:t>
            </a:r>
            <a:endParaRPr lang="nl-NL" sz="1600" dirty="0" smtClean="0"/>
          </a:p>
          <a:p>
            <a:pPr lvl="1"/>
            <a:r>
              <a:rPr lang="nl-NL" sz="1600" dirty="0" smtClean="0"/>
              <a:t>Verpleegkundig specialisten </a:t>
            </a:r>
          </a:p>
          <a:p>
            <a:pPr lvl="1"/>
            <a:r>
              <a:rPr lang="nl-NL" sz="1600" dirty="0" smtClean="0"/>
              <a:t>Matschappelijk werkers</a:t>
            </a:r>
          </a:p>
          <a:p>
            <a:pPr lvl="1"/>
            <a:r>
              <a:rPr lang="nl-NL" sz="1600" dirty="0" smtClean="0"/>
              <a:t>Psychologen</a:t>
            </a:r>
          </a:p>
          <a:p>
            <a:pPr lvl="1"/>
            <a:r>
              <a:rPr lang="nl-NL" sz="1600" dirty="0" smtClean="0"/>
              <a:t>Stagiaires</a:t>
            </a:r>
          </a:p>
          <a:p>
            <a:pPr lvl="1"/>
            <a:r>
              <a:rPr lang="nl-NL" sz="1600" dirty="0" smtClean="0"/>
              <a:t>Psychiaters</a:t>
            </a:r>
          </a:p>
          <a:p>
            <a:pPr lvl="1"/>
            <a:r>
              <a:rPr lang="nl-NL" sz="1600" dirty="0" smtClean="0"/>
              <a:t>Teamleiders / Managers / Directie / Bestuurders</a:t>
            </a:r>
          </a:p>
          <a:p>
            <a:pPr lvl="1"/>
            <a:r>
              <a:rPr lang="nl-NL" sz="1600" dirty="0" smtClean="0"/>
              <a:t>Onderzoekers  </a:t>
            </a:r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6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F-ACT is teamwork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Gezamenlijke </a:t>
            </a:r>
            <a:r>
              <a:rPr lang="nl-NL" dirty="0" err="1" smtClean="0"/>
              <a:t>caseload</a:t>
            </a:r>
            <a:r>
              <a:rPr lang="nl-NL" dirty="0" smtClean="0"/>
              <a:t> (F)ACT patiënten</a:t>
            </a:r>
          </a:p>
          <a:p>
            <a:r>
              <a:rPr lang="nl-NL" dirty="0" smtClean="0"/>
              <a:t>Ochtend-  en BHP besprekingen </a:t>
            </a:r>
          </a:p>
          <a:p>
            <a:r>
              <a:rPr lang="nl-NL" dirty="0" smtClean="0"/>
              <a:t>Bespreken en oplossen van crisis situaties</a:t>
            </a:r>
          </a:p>
          <a:p>
            <a:r>
              <a:rPr lang="nl-NL" dirty="0" smtClean="0"/>
              <a:t>Samen de behandelingen uitvoeren   </a:t>
            </a:r>
          </a:p>
          <a:p>
            <a:r>
              <a:rPr lang="nl-NL" dirty="0" smtClean="0"/>
              <a:t>Samen geven van trainingen, </a:t>
            </a:r>
            <a:r>
              <a:rPr lang="nl-NL" dirty="0" err="1" smtClean="0"/>
              <a:t>b.v</a:t>
            </a:r>
            <a:r>
              <a:rPr lang="nl-NL" dirty="0" smtClean="0"/>
              <a:t>. aan </a:t>
            </a:r>
            <a:r>
              <a:rPr lang="nl-NL" dirty="0" err="1" smtClean="0"/>
              <a:t>patienten</a:t>
            </a:r>
            <a:r>
              <a:rPr lang="nl-NL" dirty="0" smtClean="0"/>
              <a:t> en/of familie 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Picture 5" descr="logofa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Wat voor een soort psychiater ben je? </a:t>
            </a:r>
            <a:endParaRPr lang="nl-NL" sz="4000" dirty="0"/>
          </a:p>
        </p:txBody>
      </p:sp>
      <p:pic>
        <p:nvPicPr>
          <p:cNvPr id="4" name="Picture 2" descr="C:\Users\C.Mulder\Pictures\cartoon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060848"/>
            <a:ext cx="5112568" cy="3744416"/>
          </a:xfrm>
          <a:prstGeom prst="rect">
            <a:avLst/>
          </a:prstGeom>
          <a:noFill/>
        </p:spPr>
      </p:pic>
      <p:pic>
        <p:nvPicPr>
          <p:cNvPr id="5" name="Picture 5" descr="logofa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Wat voor een soort psychiater ben je? </a:t>
            </a:r>
            <a:endParaRPr lang="nl-NL" sz="4000" dirty="0"/>
          </a:p>
        </p:txBody>
      </p:sp>
      <p:pic>
        <p:nvPicPr>
          <p:cNvPr id="6" name="Tijdelijke aanduiding voor inhoud 5" descr="carto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916832"/>
            <a:ext cx="6048672" cy="3960440"/>
          </a:xfrm>
          <a:prstGeom prst="rect">
            <a:avLst/>
          </a:prstGeom>
        </p:spPr>
      </p:pic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Teamwerk en de Psychiater 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nl-NL" dirty="0" smtClean="0"/>
              <a:t>De dingen samen oplossen: video </a:t>
            </a:r>
            <a:endParaRPr lang="nl-NL" dirty="0"/>
          </a:p>
        </p:txBody>
      </p:sp>
      <p:pic>
        <p:nvPicPr>
          <p:cNvPr id="6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voor team heb je?</a:t>
            </a:r>
            <a:endParaRPr lang="nl-NL" dirty="0"/>
          </a:p>
        </p:txBody>
      </p:sp>
      <p:pic>
        <p:nvPicPr>
          <p:cNvPr id="4" name="Tijdelijke aanduiding voor inhoud 3" descr="teamwork_4175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2610840" cy="2466608"/>
          </a:xfrm>
        </p:spPr>
      </p:pic>
      <p:pic>
        <p:nvPicPr>
          <p:cNvPr id="6" name="Afbeelding 5" descr="Railway-Teamwork-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57886"/>
            <a:ext cx="2520279" cy="2341495"/>
          </a:xfrm>
          <a:prstGeom prst="rect">
            <a:avLst/>
          </a:prstGeom>
        </p:spPr>
      </p:pic>
      <p:pic>
        <p:nvPicPr>
          <p:cNvPr id="7" name="Afbeelding 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509120"/>
            <a:ext cx="2685882" cy="1504950"/>
          </a:xfrm>
          <a:prstGeom prst="rect">
            <a:avLst/>
          </a:prstGeom>
        </p:spPr>
      </p:pic>
      <p:pic>
        <p:nvPicPr>
          <p:cNvPr id="10" name="Tijdelijke aanduiding voor inhoud 3" descr="teams-teamwork-carto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29746" y="1700808"/>
            <a:ext cx="3060184" cy="23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nl-NL" dirty="0" smtClean="0"/>
              <a:t>Twee extremen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nl-NL" b="1" dirty="0" smtClean="0"/>
              <a:t>Vastgelopen team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Ieder doet z’n eigen taak</a:t>
            </a:r>
          </a:p>
          <a:p>
            <a:r>
              <a:rPr lang="nl-NL" dirty="0" smtClean="0"/>
              <a:t>Heerst wantrouwen en verdeeldheid </a:t>
            </a:r>
          </a:p>
          <a:p>
            <a:r>
              <a:rPr lang="nl-NL" dirty="0" smtClean="0"/>
              <a:t>Wordt reactief gehandeld </a:t>
            </a:r>
          </a:p>
          <a:p>
            <a:r>
              <a:rPr lang="nl-NL" dirty="0" smtClean="0"/>
              <a:t>Wordt </a:t>
            </a:r>
            <a:r>
              <a:rPr lang="nl-NL" dirty="0" err="1" smtClean="0"/>
              <a:t>facade</a:t>
            </a:r>
            <a:r>
              <a:rPr lang="nl-NL" dirty="0" smtClean="0"/>
              <a:t> hooggehouden 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nl-NL" b="1" dirty="0" smtClean="0"/>
              <a:t>Lerend, zelfsturend team</a:t>
            </a:r>
          </a:p>
          <a:p>
            <a:endParaRPr lang="nl-NL" dirty="0" smtClean="0"/>
          </a:p>
          <a:p>
            <a:r>
              <a:rPr lang="nl-NL" dirty="0" smtClean="0"/>
              <a:t>Men werkt samen aan duidelijke resultaten </a:t>
            </a:r>
          </a:p>
          <a:p>
            <a:r>
              <a:rPr lang="nl-NL" dirty="0" smtClean="0"/>
              <a:t>Heerst vertrouwen en respect </a:t>
            </a:r>
          </a:p>
          <a:p>
            <a:r>
              <a:rPr lang="nl-NL" dirty="0" smtClean="0"/>
              <a:t>Handelen vanuit eigen kracht</a:t>
            </a:r>
          </a:p>
          <a:p>
            <a:r>
              <a:rPr lang="nl-NL" dirty="0" smtClean="0"/>
              <a:t>Durven mensen hun eigen verhaal te vertellen </a:t>
            </a:r>
            <a:endParaRPr lang="nl-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extremen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Eerst zien, dan geloven</a:t>
            </a:r>
          </a:p>
          <a:p>
            <a:r>
              <a:rPr lang="nl-NL" dirty="0" smtClean="0"/>
              <a:t>Heerst apathie en competitie </a:t>
            </a:r>
          </a:p>
          <a:p>
            <a:r>
              <a:rPr lang="nl-NL" dirty="0" smtClean="0"/>
              <a:t>Wordt ’het’ van de leider verwacht </a:t>
            </a:r>
          </a:p>
          <a:p>
            <a:r>
              <a:rPr lang="nl-NL" dirty="0" smtClean="0"/>
              <a:t>Besluitvorming via formele lijnen</a:t>
            </a:r>
          </a:p>
          <a:p>
            <a:r>
              <a:rPr lang="nl-NL" dirty="0" smtClean="0"/>
              <a:t>Starre rolverdeling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Conflicten worden uitgesproken </a:t>
            </a:r>
          </a:p>
          <a:p>
            <a:r>
              <a:rPr lang="nl-NL" dirty="0" smtClean="0"/>
              <a:t>Wil men zichzelf en elkaar versterken</a:t>
            </a:r>
          </a:p>
          <a:p>
            <a:r>
              <a:rPr lang="nl-NL" dirty="0" smtClean="0"/>
              <a:t>Ontstaat leiderschap  </a:t>
            </a:r>
          </a:p>
          <a:p>
            <a:r>
              <a:rPr lang="nl-NL" dirty="0" smtClean="0"/>
              <a:t>Besluitvorming door openheid en dialoog</a:t>
            </a:r>
          </a:p>
          <a:p>
            <a:r>
              <a:rPr lang="nl-NL" dirty="0" smtClean="0"/>
              <a:t>Flexibele rolverdeling 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wat is dan de rol van de psychiater?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Bewaakt teamklimaat (samen met anderen)</a:t>
            </a:r>
          </a:p>
          <a:p>
            <a:r>
              <a:rPr lang="nl-NL" dirty="0" smtClean="0"/>
              <a:t>Kan de sfeer benoemen </a:t>
            </a:r>
          </a:p>
          <a:p>
            <a:r>
              <a:rPr lang="nl-NL" dirty="0" smtClean="0"/>
              <a:t>Kan overdracht en </a:t>
            </a:r>
            <a:r>
              <a:rPr lang="nl-NL" dirty="0" err="1" smtClean="0"/>
              <a:t>tegenoverdracht</a:t>
            </a:r>
            <a:r>
              <a:rPr lang="nl-NL" dirty="0" smtClean="0"/>
              <a:t> signaleren </a:t>
            </a:r>
          </a:p>
          <a:p>
            <a:r>
              <a:rPr lang="nl-NL" dirty="0" smtClean="0"/>
              <a:t>Heeft oog voor het team als systeem </a:t>
            </a:r>
          </a:p>
          <a:p>
            <a:r>
              <a:rPr lang="nl-NL" dirty="0" smtClean="0"/>
              <a:t>Helpt om therapeutisch klimaat te scheppen</a:t>
            </a:r>
          </a:p>
          <a:p>
            <a:endParaRPr lang="nl-NL" dirty="0" smtClean="0"/>
          </a:p>
          <a:p>
            <a:r>
              <a:rPr lang="nl-NL" dirty="0" smtClean="0"/>
              <a:t>Is </a:t>
            </a:r>
            <a:r>
              <a:rPr lang="nl-NL" dirty="0" err="1" smtClean="0"/>
              <a:t>empowerend</a:t>
            </a:r>
            <a:r>
              <a:rPr lang="nl-NL" dirty="0" smtClean="0"/>
              <a:t>… net als in de behandeling  </a:t>
            </a:r>
          </a:p>
          <a:p>
            <a:pPr lvl="1"/>
            <a:endParaRPr lang="nl-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teamleden doen het met elkaar</a:t>
            </a:r>
          </a:p>
          <a:p>
            <a:r>
              <a:rPr lang="nl-NL" dirty="0" smtClean="0"/>
              <a:t>De psychiater heeft specifieke expertise en verantwoordelijkheden</a:t>
            </a:r>
          </a:p>
          <a:p>
            <a:r>
              <a:rPr lang="nl-NL" dirty="0" smtClean="0"/>
              <a:t>De psychiater let op inhoud, proces en uitkomst</a:t>
            </a:r>
          </a:p>
          <a:p>
            <a:r>
              <a:rPr lang="nl-NL" dirty="0" smtClean="0"/>
              <a:t>De psychiater mengt zich in het debat waar het met de EPA zorg naar toe moet  </a:t>
            </a:r>
          </a:p>
          <a:p>
            <a:r>
              <a:rPr lang="nl-NL" dirty="0" err="1" smtClean="0"/>
              <a:t>But</a:t>
            </a:r>
            <a:r>
              <a:rPr lang="nl-NL" dirty="0" smtClean="0"/>
              <a:t>: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don’t</a:t>
            </a:r>
            <a:r>
              <a:rPr lang="nl-NL" dirty="0" smtClean="0"/>
              <a:t>  </a:t>
            </a:r>
            <a:r>
              <a:rPr lang="nl-NL" dirty="0" err="1" smtClean="0"/>
              <a:t>mean</a:t>
            </a:r>
            <a:r>
              <a:rPr lang="nl-NL" dirty="0" smtClean="0"/>
              <a:t> a </a:t>
            </a:r>
            <a:r>
              <a:rPr lang="nl-NL" dirty="0" err="1" smtClean="0"/>
              <a:t>thing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ain’t</a:t>
            </a:r>
            <a:r>
              <a:rPr lang="nl-NL" dirty="0" smtClean="0"/>
              <a:t> </a:t>
            </a:r>
            <a:r>
              <a:rPr lang="nl-NL" dirty="0" err="1" smtClean="0"/>
              <a:t>got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swing </a:t>
            </a:r>
          </a:p>
          <a:p>
            <a:endParaRPr lang="nl-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274638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21222"/>
            <a:ext cx="5976664" cy="511609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brede verhaal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sz="2400" dirty="0" smtClean="0"/>
              <a:t>F-ACT is het best beschreven en meest onderzochte model voor zorg aan </a:t>
            </a:r>
            <a:r>
              <a:rPr lang="nl-NL" sz="2400" dirty="0" err="1" smtClean="0"/>
              <a:t>patienten</a:t>
            </a:r>
            <a:r>
              <a:rPr lang="nl-NL" sz="2400" dirty="0" smtClean="0"/>
              <a:t> met EPA (zie ook </a:t>
            </a:r>
            <a:r>
              <a:rPr lang="nl-NL" sz="2400" dirty="0" err="1" smtClean="0"/>
              <a:t>position</a:t>
            </a:r>
            <a:r>
              <a:rPr lang="nl-NL" sz="2400" dirty="0" smtClean="0"/>
              <a:t> paper F-ACT NL)</a:t>
            </a:r>
          </a:p>
          <a:p>
            <a:r>
              <a:rPr lang="nl-NL" sz="2400" dirty="0" smtClean="0"/>
              <a:t>Zorgverzekeraars, inspectie en professionals willen F-ACT </a:t>
            </a:r>
          </a:p>
          <a:p>
            <a:r>
              <a:rPr lang="nl-NL" sz="2400" dirty="0" smtClean="0"/>
              <a:t>Nu zo’n 250 teams, waarvan 120 gecertificeerd </a:t>
            </a:r>
          </a:p>
          <a:p>
            <a:r>
              <a:rPr lang="nl-NL" sz="2400" dirty="0" smtClean="0"/>
              <a:t>Tweedelijns gespecialiseerde zorg </a:t>
            </a:r>
          </a:p>
          <a:p>
            <a:r>
              <a:rPr lang="nl-NL" sz="2400" dirty="0" smtClean="0"/>
              <a:t>Toekomst</a:t>
            </a:r>
          </a:p>
          <a:p>
            <a:pPr lvl="1"/>
            <a:r>
              <a:rPr lang="nl-NL" sz="2000" dirty="0" smtClean="0"/>
              <a:t>Meer uitstroom naar eerste lijn (HA en POH)</a:t>
            </a:r>
          </a:p>
          <a:p>
            <a:pPr lvl="1"/>
            <a:r>
              <a:rPr lang="nl-NL" sz="2000" dirty="0" smtClean="0"/>
              <a:t>Meer complexe doelgroep (ook forensische psychiatrie)</a:t>
            </a:r>
          </a:p>
          <a:p>
            <a:pPr lvl="1"/>
            <a:r>
              <a:rPr lang="nl-NL" sz="2000" dirty="0" smtClean="0"/>
              <a:t>Samenwerking en afstemming sociale wijkteams (</a:t>
            </a:r>
            <a:r>
              <a:rPr lang="nl-NL" sz="2000" dirty="0" err="1" smtClean="0"/>
              <a:t>casefinding</a:t>
            </a:r>
            <a:r>
              <a:rPr lang="nl-NL" sz="2000" dirty="0" smtClean="0"/>
              <a:t>) 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000" dirty="0" smtClean="0"/>
          </a:p>
        </p:txBody>
      </p:sp>
      <p:pic>
        <p:nvPicPr>
          <p:cNvPr id="6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F-ACT team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endParaRPr lang="nl-NL" sz="1100" dirty="0" smtClean="0"/>
          </a:p>
          <a:p>
            <a:r>
              <a:rPr lang="nl-NL" sz="1100" dirty="0" smtClean="0"/>
              <a:t>F-ACT is teamwork </a:t>
            </a:r>
          </a:p>
          <a:p>
            <a:r>
              <a:rPr lang="nl-NL" sz="1100" dirty="0" smtClean="0"/>
              <a:t>Therapeutische milieus, heldere verdeling van taken; wie doet wat en die doet het ook </a:t>
            </a:r>
          </a:p>
          <a:p>
            <a:r>
              <a:rPr lang="nl-NL" sz="1100" dirty="0" smtClean="0"/>
              <a:t>Veiligheid in het team   </a:t>
            </a:r>
          </a:p>
          <a:p>
            <a:r>
              <a:rPr lang="nl-NL" sz="1100" dirty="0" smtClean="0"/>
              <a:t> De </a:t>
            </a:r>
            <a:r>
              <a:rPr lang="nl-NL" sz="1100" dirty="0" err="1" smtClean="0"/>
              <a:t>aios</a:t>
            </a:r>
            <a:r>
              <a:rPr lang="nl-NL" sz="1100" dirty="0" smtClean="0"/>
              <a:t> in het team </a:t>
            </a:r>
          </a:p>
          <a:p>
            <a:r>
              <a:rPr lang="nl-NL" sz="1100" dirty="0" smtClean="0"/>
              <a:t>De interventies in team</a:t>
            </a:r>
          </a:p>
          <a:p>
            <a:r>
              <a:rPr lang="nl-NL" sz="1100" dirty="0" smtClean="0"/>
              <a:t>Psychiater als teampsychiater</a:t>
            </a:r>
          </a:p>
          <a:p>
            <a:r>
              <a:rPr lang="nl-NL" sz="1100" dirty="0" smtClean="0"/>
              <a:t>Duaal management , samen met de teamleider   </a:t>
            </a:r>
          </a:p>
          <a:p>
            <a:r>
              <a:rPr lang="nl-NL" sz="1100" dirty="0" smtClean="0"/>
              <a:t>Contact met de HA</a:t>
            </a:r>
          </a:p>
          <a:p>
            <a:r>
              <a:rPr lang="nl-NL" sz="1100" dirty="0" smtClean="0"/>
              <a:t>Beslissingen bij crisissen: consensus? </a:t>
            </a:r>
          </a:p>
          <a:p>
            <a:r>
              <a:rPr lang="nl-NL" sz="1100" dirty="0" smtClean="0"/>
              <a:t>Deelname wetenschappelijk onderzoek </a:t>
            </a:r>
          </a:p>
          <a:p>
            <a:r>
              <a:rPr lang="nl-NL" sz="1100" dirty="0" smtClean="0"/>
              <a:t>Medische eindverantwoordelijkheid </a:t>
            </a:r>
          </a:p>
          <a:p>
            <a:r>
              <a:rPr lang="nl-NL" sz="1100" dirty="0" smtClean="0"/>
              <a:t>Medicatie beheer </a:t>
            </a:r>
          </a:p>
          <a:p>
            <a:r>
              <a:rPr lang="nl-NL" sz="1100" dirty="0" smtClean="0"/>
              <a:t>Intervisie </a:t>
            </a:r>
          </a:p>
          <a:p>
            <a:r>
              <a:rPr lang="nl-NL" sz="1100" dirty="0" smtClean="0"/>
              <a:t>Systeem therapie </a:t>
            </a:r>
          </a:p>
          <a:p>
            <a:r>
              <a:rPr lang="nl-NL" sz="1100" dirty="0" smtClean="0"/>
              <a:t>Bewaken van het FACT model? </a:t>
            </a:r>
          </a:p>
          <a:p>
            <a:endParaRPr lang="nl-NL" sz="11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Wat als teamwerk niet goed gaat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nl-NL" dirty="0" smtClean="0"/>
          </a:p>
        </p:txBody>
      </p:sp>
      <p:pic>
        <p:nvPicPr>
          <p:cNvPr id="4" name="Afbeelding 3" descr="model-vijf-frustrat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00200"/>
            <a:ext cx="6264695" cy="4525963"/>
          </a:xfrm>
          <a:prstGeom prst="rect">
            <a:avLst/>
          </a:prstGeom>
        </p:spPr>
      </p:pic>
      <p:pic>
        <p:nvPicPr>
          <p:cNvPr id="5" name="Picture 5" descr="logofac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Een goed team…. *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nl-NL" dirty="0" smtClean="0"/>
          </a:p>
        </p:txBody>
      </p:sp>
      <p:pic>
        <p:nvPicPr>
          <p:cNvPr id="5" name="Afbeelding 4" descr="Effectief-teamwerk-500x3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4744"/>
            <a:ext cx="8435280" cy="573325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5576" y="6381328"/>
            <a:ext cx="25108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/>
              <a:t>*: figuur afkomstig van ‘’Inzicht’’</a:t>
            </a:r>
            <a:endParaRPr lang="nl-NL" sz="13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psychiater in F-ACT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Inhoudelijk</a:t>
            </a:r>
          </a:p>
          <a:p>
            <a:endParaRPr lang="nl-NL" dirty="0" smtClean="0"/>
          </a:p>
          <a:p>
            <a:r>
              <a:rPr lang="nl-NL" dirty="0" smtClean="0"/>
              <a:t>Beleid </a:t>
            </a:r>
          </a:p>
          <a:p>
            <a:endParaRPr lang="nl-NL" dirty="0" smtClean="0"/>
          </a:p>
          <a:p>
            <a:r>
              <a:rPr lang="nl-NL" dirty="0" smtClean="0"/>
              <a:t>Teamgeest </a:t>
            </a:r>
          </a:p>
          <a:p>
            <a:endParaRPr lang="nl-NL" dirty="0" smtClean="0"/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dirty="0" smtClean="0"/>
              <a:t>Bewaakt inhoudelijk proces, samen met andere teamleden:  </a:t>
            </a:r>
          </a:p>
          <a:p>
            <a:pPr lvl="1"/>
            <a:r>
              <a:rPr lang="nl-NL" dirty="0" smtClean="0"/>
              <a:t>Diagnostiek en behandeling: op weg naar herstel</a:t>
            </a:r>
          </a:p>
          <a:p>
            <a:pPr lvl="1"/>
            <a:r>
              <a:rPr lang="nl-NL" dirty="0" smtClean="0"/>
              <a:t>Inbreng en bewaken richtlijn conforme  behandeling en wetenschap </a:t>
            </a:r>
          </a:p>
          <a:p>
            <a:pPr lvl="1"/>
            <a:r>
              <a:rPr lang="nl-NL" dirty="0" smtClean="0"/>
              <a:t>Medicatie, samen met VS</a:t>
            </a:r>
          </a:p>
          <a:p>
            <a:pPr lvl="1"/>
            <a:r>
              <a:rPr lang="nl-NL" dirty="0" err="1" smtClean="0"/>
              <a:t>Somatiek</a:t>
            </a:r>
            <a:endParaRPr lang="nl-NL" dirty="0" smtClean="0"/>
          </a:p>
          <a:p>
            <a:pPr lvl="1"/>
            <a:r>
              <a:rPr lang="nl-NL" dirty="0" smtClean="0"/>
              <a:t>Risicotaxatie</a:t>
            </a:r>
          </a:p>
          <a:p>
            <a:pPr lvl="2"/>
            <a:r>
              <a:rPr lang="nl-NL" dirty="0" smtClean="0"/>
              <a:t>Suicidaliteit </a:t>
            </a:r>
          </a:p>
          <a:p>
            <a:pPr lvl="2"/>
            <a:r>
              <a:rPr lang="nl-NL" dirty="0" smtClean="0"/>
              <a:t>Inzetten/opheffen dwang </a:t>
            </a:r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274638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nl-NL" dirty="0" smtClean="0"/>
              <a:t>Leidt de risicotaxatie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nl-NL" dirty="0" smtClean="0"/>
              <a:t>Soorten risico’s </a:t>
            </a:r>
          </a:p>
          <a:p>
            <a:pPr lvl="1"/>
            <a:r>
              <a:rPr lang="nl-NL" dirty="0" smtClean="0"/>
              <a:t>Suicidaliteit </a:t>
            </a:r>
          </a:p>
          <a:p>
            <a:pPr lvl="1"/>
            <a:r>
              <a:rPr lang="nl-NL" dirty="0" smtClean="0"/>
              <a:t>Gevaar voor anderen </a:t>
            </a:r>
          </a:p>
          <a:p>
            <a:pPr lvl="1"/>
            <a:r>
              <a:rPr lang="nl-NL" dirty="0" smtClean="0"/>
              <a:t>Gevaar voor zelfverwaarlozing en maatschappelijke teloorgang  </a:t>
            </a:r>
          </a:p>
          <a:p>
            <a:r>
              <a:rPr lang="nl-NL" dirty="0" smtClean="0"/>
              <a:t>Met of zonder instrumenten?</a:t>
            </a:r>
          </a:p>
          <a:p>
            <a:r>
              <a:rPr lang="nl-NL" dirty="0" smtClean="0"/>
              <a:t>Moreel beraad om als team te komen tot beslissingen?   </a:t>
            </a:r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274638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 smtClean="0"/>
              <a:t>Moreel beraad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Fase verkenning: </a:t>
            </a:r>
            <a:r>
              <a:rPr lang="nl-NL" sz="2400" dirty="0" smtClean="0"/>
              <a:t>Welke vragen roept deze casus op?</a:t>
            </a:r>
          </a:p>
          <a:p>
            <a:endParaRPr lang="nl-NL" b="1" dirty="0" smtClean="0"/>
          </a:p>
          <a:p>
            <a:r>
              <a:rPr lang="nl-NL" b="1" dirty="0" smtClean="0"/>
              <a:t>Fase explicitering: </a:t>
            </a:r>
          </a:p>
          <a:p>
            <a:pPr lvl="1"/>
            <a:r>
              <a:rPr lang="nl-NL" dirty="0" smtClean="0"/>
              <a:t>Wat is de morele vraag?</a:t>
            </a:r>
          </a:p>
          <a:p>
            <a:pPr lvl="1"/>
            <a:r>
              <a:rPr lang="nl-NL" dirty="0" smtClean="0"/>
              <a:t>Welke handelingsmogelijkheden staan op het eerste gezicht open?</a:t>
            </a:r>
          </a:p>
          <a:p>
            <a:pPr lvl="1"/>
            <a:r>
              <a:rPr lang="nl-NL" dirty="0" smtClean="0"/>
              <a:t>Welke feitelijke informatie ontbreekt op dit moment?</a:t>
            </a:r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274638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1143000"/>
          </a:xfrm>
        </p:spPr>
        <p:txBody>
          <a:bodyPr/>
          <a:lstStyle/>
          <a:p>
            <a:r>
              <a:rPr lang="nl-NL" dirty="0" smtClean="0"/>
              <a:t>Moreel beraad (vervolg)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nl-NL" b="1" dirty="0" smtClean="0"/>
              <a:t>Fase analyse</a:t>
            </a:r>
          </a:p>
          <a:p>
            <a:pPr lvl="1"/>
            <a:r>
              <a:rPr lang="nl-NL" dirty="0" smtClean="0"/>
              <a:t>Wie zijn bij de morele vraag betrokken en wat is het perspectief van ieder van de betrokkenen?</a:t>
            </a:r>
          </a:p>
          <a:p>
            <a:pPr lvl="1"/>
            <a:r>
              <a:rPr lang="nl-NL" dirty="0" smtClean="0"/>
              <a:t>Welke argumenten zijn relevant voor de beantwoording van de morele vraag?</a:t>
            </a:r>
          </a:p>
          <a:p>
            <a:r>
              <a:rPr lang="nl-NL" b="1" dirty="0" smtClean="0"/>
              <a:t>Fase afweging</a:t>
            </a:r>
          </a:p>
          <a:p>
            <a:pPr lvl="1"/>
            <a:r>
              <a:rPr lang="nl-NL" dirty="0" smtClean="0"/>
              <a:t>Wat is het gewicht van de argumenten in deze casus?</a:t>
            </a:r>
          </a:p>
          <a:p>
            <a:pPr lvl="1"/>
            <a:r>
              <a:rPr lang="nl-NL" dirty="0" smtClean="0"/>
              <a:t>Welke handelingsmogelijkheid verdient op grond van deze afweging de voorkeur?</a:t>
            </a:r>
          </a:p>
          <a:p>
            <a:r>
              <a:rPr lang="nl-NL" b="1" dirty="0" smtClean="0"/>
              <a:t>Fase aanpak</a:t>
            </a:r>
          </a:p>
          <a:p>
            <a:pPr lvl="1"/>
            <a:r>
              <a:rPr lang="nl-NL" dirty="0" smtClean="0"/>
              <a:t>Welke concrete stappen vloeien hieruit voort?</a:t>
            </a:r>
          </a:p>
          <a:p>
            <a:endParaRPr lang="nl-NL" dirty="0"/>
          </a:p>
        </p:txBody>
      </p:sp>
      <p:pic>
        <p:nvPicPr>
          <p:cNvPr id="4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274638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Verantwoordelijkheidskwesties 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F-ACT als samenwerkingsverband </a:t>
            </a:r>
            <a:endParaRPr lang="nl-NL" dirty="0"/>
          </a:p>
        </p:txBody>
      </p:sp>
      <p:pic>
        <p:nvPicPr>
          <p:cNvPr id="6" name="Picture 5" descr="logofa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1" y="5805264"/>
            <a:ext cx="1418630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RI21052013BB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1092</TotalTime>
  <Words>975</Words>
  <Application>Microsoft Macintosh PowerPoint</Application>
  <PresentationFormat>Diavoorstelling (4:3)</PresentationFormat>
  <Paragraphs>191</Paragraphs>
  <Slides>32</Slides>
  <Notes>6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ESPRI21052013BB</vt:lpstr>
      <vt:lpstr>Eén voor allen, allen voor één  </vt:lpstr>
      <vt:lpstr>Het F-ACT team </vt:lpstr>
      <vt:lpstr>Het brede verhaal</vt:lpstr>
      <vt:lpstr>De psychiater in F-ACT</vt:lpstr>
      <vt:lpstr>Inhoudelijk</vt:lpstr>
      <vt:lpstr>Leidt de risicotaxatie </vt:lpstr>
      <vt:lpstr>Moreel beraad</vt:lpstr>
      <vt:lpstr>Moreel beraad (vervolg)</vt:lpstr>
      <vt:lpstr>Verantwoordelijkheidskwesties </vt:lpstr>
      <vt:lpstr>Dia 10</vt:lpstr>
      <vt:lpstr>Handreiking verantwoordelijkheidsverdeling bij samenwerking in de zorg </vt:lpstr>
      <vt:lpstr>Aandachtspunten o.a.  </vt:lpstr>
      <vt:lpstr>Discussie over hoofdbehandelaar</vt:lpstr>
      <vt:lpstr>Hoofdbehandelaar vlgs. VWS: </vt:lpstr>
      <vt:lpstr>De hoofdbehandelaar draagt er zorg voor dat (o.a.)*: </vt:lpstr>
      <vt:lpstr>De Verpleegkundig Specialist (= Nurse Practitioner) en de Psychiater </vt:lpstr>
      <vt:lpstr>De psychiater en beleid</vt:lpstr>
      <vt:lpstr>Hoe specialistisch moet een team zijn; doelgroep? </vt:lpstr>
      <vt:lpstr>Teamwerk en de Psychiater </vt:lpstr>
      <vt:lpstr>F-ACT is teamwork</vt:lpstr>
      <vt:lpstr>Wat voor een soort psychiater ben je? </vt:lpstr>
      <vt:lpstr>Wat voor een soort psychiater ben je? </vt:lpstr>
      <vt:lpstr>Teamwerk en de Psychiater </vt:lpstr>
      <vt:lpstr>Wat voor team heb je?</vt:lpstr>
      <vt:lpstr>Twee extremen </vt:lpstr>
      <vt:lpstr>Twee extremen </vt:lpstr>
      <vt:lpstr>En wat is dan de rol van de psychiater? </vt:lpstr>
      <vt:lpstr>Conclusies </vt:lpstr>
      <vt:lpstr>Dia 29</vt:lpstr>
      <vt:lpstr>Het F-ACT team </vt:lpstr>
      <vt:lpstr>Wat als teamwerk niet goed gaat </vt:lpstr>
      <vt:lpstr>Een goed team…. 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IDDT en FACT (in Rotterdam)</dc:title>
  <dc:creator>C.Mulder</dc:creator>
  <cp:lastModifiedBy>Nancy Twisk</cp:lastModifiedBy>
  <cp:revision>110</cp:revision>
  <dcterms:created xsi:type="dcterms:W3CDTF">2013-10-29T09:15:47Z</dcterms:created>
  <dcterms:modified xsi:type="dcterms:W3CDTF">2013-10-29T09:16:57Z</dcterms:modified>
</cp:coreProperties>
</file>